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03"/>
  </p:notesMasterIdLst>
  <p:handoutMasterIdLst>
    <p:handoutMasterId r:id="rId104"/>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572" r:id="rId16"/>
    <p:sldId id="440" r:id="rId17"/>
    <p:sldId id="441" r:id="rId18"/>
    <p:sldId id="415" r:id="rId19"/>
    <p:sldId id="366" r:id="rId20"/>
    <p:sldId id="367" r:id="rId21"/>
    <p:sldId id="376" r:id="rId22"/>
    <p:sldId id="370" r:id="rId23"/>
    <p:sldId id="444" r:id="rId24"/>
    <p:sldId id="538" r:id="rId25"/>
    <p:sldId id="539" r:id="rId26"/>
    <p:sldId id="431" r:id="rId27"/>
    <p:sldId id="540" r:id="rId28"/>
    <p:sldId id="534" r:id="rId29"/>
    <p:sldId id="535" r:id="rId30"/>
    <p:sldId id="585" r:id="rId31"/>
    <p:sldId id="541" r:id="rId32"/>
    <p:sldId id="543" r:id="rId33"/>
    <p:sldId id="542" r:id="rId34"/>
    <p:sldId id="377" r:id="rId35"/>
    <p:sldId id="586" r:id="rId36"/>
    <p:sldId id="587" r:id="rId37"/>
    <p:sldId id="588" r:id="rId38"/>
    <p:sldId id="589" r:id="rId39"/>
    <p:sldId id="590" r:id="rId40"/>
    <p:sldId id="591" r:id="rId41"/>
    <p:sldId id="458" r:id="rId42"/>
    <p:sldId id="584" r:id="rId43"/>
    <p:sldId id="544" r:id="rId44"/>
    <p:sldId id="592" r:id="rId45"/>
    <p:sldId id="593" r:id="rId46"/>
    <p:sldId id="594" r:id="rId47"/>
    <p:sldId id="596" r:id="rId48"/>
    <p:sldId id="546" r:id="rId49"/>
    <p:sldId id="381" r:id="rId50"/>
    <p:sldId id="529" r:id="rId51"/>
    <p:sldId id="530" r:id="rId52"/>
    <p:sldId id="548" r:id="rId53"/>
    <p:sldId id="549" r:id="rId54"/>
    <p:sldId id="598" r:id="rId55"/>
    <p:sldId id="581" r:id="rId56"/>
    <p:sldId id="582" r:id="rId57"/>
    <p:sldId id="599" r:id="rId58"/>
    <p:sldId id="600" r:id="rId59"/>
    <p:sldId id="547" r:id="rId60"/>
    <p:sldId id="550" r:id="rId61"/>
    <p:sldId id="597" r:id="rId62"/>
    <p:sldId id="378" r:id="rId63"/>
    <p:sldId id="573" r:id="rId64"/>
    <p:sldId id="471" r:id="rId65"/>
    <p:sldId id="509" r:id="rId66"/>
    <p:sldId id="566" r:id="rId67"/>
    <p:sldId id="423" r:id="rId68"/>
    <p:sldId id="574" r:id="rId69"/>
    <p:sldId id="557" r:id="rId70"/>
    <p:sldId id="561" r:id="rId71"/>
    <p:sldId id="562" r:id="rId72"/>
    <p:sldId id="467" r:id="rId73"/>
    <p:sldId id="563" r:id="rId74"/>
    <p:sldId id="575" r:id="rId75"/>
    <p:sldId id="576" r:id="rId76"/>
    <p:sldId id="564" r:id="rId77"/>
    <p:sldId id="583" r:id="rId78"/>
    <p:sldId id="565" r:id="rId79"/>
    <p:sldId id="387" r:id="rId80"/>
    <p:sldId id="472" r:id="rId81"/>
    <p:sldId id="477" r:id="rId82"/>
    <p:sldId id="567" r:id="rId83"/>
    <p:sldId id="390" r:id="rId84"/>
    <p:sldId id="479" r:id="rId85"/>
    <p:sldId id="481" r:id="rId86"/>
    <p:sldId id="482" r:id="rId87"/>
    <p:sldId id="487" r:id="rId88"/>
    <p:sldId id="568" r:id="rId89"/>
    <p:sldId id="577" r:id="rId90"/>
    <p:sldId id="392" r:id="rId91"/>
    <p:sldId id="569" r:id="rId92"/>
    <p:sldId id="570" r:id="rId93"/>
    <p:sldId id="571" r:id="rId94"/>
    <p:sldId id="579" r:id="rId95"/>
    <p:sldId id="578" r:id="rId96"/>
    <p:sldId id="407" r:id="rId97"/>
    <p:sldId id="428" r:id="rId98"/>
    <p:sldId id="442" r:id="rId99"/>
    <p:sldId id="443" r:id="rId100"/>
    <p:sldId id="580" r:id="rId101"/>
    <p:sldId id="409" r:id="rId10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84"/>
    <p:restoredTop sz="75365"/>
  </p:normalViewPr>
  <p:slideViewPr>
    <p:cSldViewPr>
      <p:cViewPr varScale="1">
        <p:scale>
          <a:sx n="64" d="100"/>
          <a:sy n="64" d="100"/>
        </p:scale>
        <p:origin x="584"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7/11/18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204674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18</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31</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828170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42</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44</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45</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272353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50</a:t>
            </a:fld>
            <a:endParaRPr lang="en-US" altLang="en-US"/>
          </a:p>
        </p:txBody>
      </p:sp>
    </p:spTree>
    <p:extLst>
      <p:ext uri="{BB962C8B-B14F-4D97-AF65-F5344CB8AC3E}">
        <p14:creationId xmlns:p14="http://schemas.microsoft.com/office/powerpoint/2010/main" val="729311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2143400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66224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62</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79</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80</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90</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 y="30082"/>
            <a:ext cx="1678951" cy="164631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38.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ode.pyret.org/editor#share=0BzzMl1BJlJDkVTlPTjlIWFB2aD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code.pyret.org/editor#share=0BzzMl1BJlJDkbnZhbE1QSEE0eEE"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5.emf"/></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52.tiff"/><Relationship Id="rId5" Type="http://schemas.openxmlformats.org/officeDocument/2006/relationships/image" Target="../media/image51.jpeg"/><Relationship Id="rId4" Type="http://schemas.openxmlformats.org/officeDocument/2006/relationships/image" Target="../media/image50.jpeg"/></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269256"/>
            <a:ext cx="2449580" cy="240196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3619" y="1828800"/>
            <a:ext cx="3490381" cy="3722814"/>
          </a:xfrm>
          <a:prstGeom prst="rect">
            <a:avLst/>
          </a:prstGeom>
          <a:solidFill>
            <a:schemeClr val="tx1"/>
          </a:solidFill>
        </p:spPr>
      </p:pic>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5681662" y="1479823"/>
            <a:ext cx="3208338" cy="4797152"/>
            <a:chOff x="5668962" y="1517923"/>
            <a:chExt cx="3208338" cy="4797152"/>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02300" y="1517923"/>
              <a:ext cx="3175000" cy="23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68962" y="4116845"/>
              <a:ext cx="2895600" cy="219823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299595" y="1717232"/>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pic>
        <p:nvPicPr>
          <p:cNvPr id="3" name="Picture 2"/>
          <p:cNvPicPr>
            <a:picLocks noChangeAspect="1"/>
          </p:cNvPicPr>
          <p:nvPr/>
        </p:nvPicPr>
        <p:blipFill>
          <a:blip r:embed="rId4"/>
          <a:stretch>
            <a:fillRect/>
          </a:stretch>
        </p:blipFill>
        <p:spPr>
          <a:xfrm>
            <a:off x="5075397" y="2264569"/>
            <a:ext cx="3901915" cy="3105150"/>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1619391147"/>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p:txBody>
      </p:sp>
      <p:pic>
        <p:nvPicPr>
          <p:cNvPr id="2" name="Picture 1"/>
          <p:cNvPicPr>
            <a:picLocks noChangeAspect="1"/>
          </p:cNvPicPr>
          <p:nvPr/>
        </p:nvPicPr>
        <p:blipFill>
          <a:blip r:embed="rId4"/>
          <a:stretch>
            <a:fillRect/>
          </a:stretch>
        </p:blipFill>
        <p:spPr>
          <a:xfrm>
            <a:off x="5255322" y="1764792"/>
            <a:ext cx="3727133" cy="3940112"/>
          </a:xfrm>
          <a:prstGeom prst="rect">
            <a:avLst/>
          </a:prstGeom>
        </p:spPr>
      </p:pic>
      <p:pic>
        <p:nvPicPr>
          <p:cNvPr id="3" name="Picture 2"/>
          <p:cNvPicPr>
            <a:picLocks noChangeAspect="1"/>
          </p:cNvPicPr>
          <p:nvPr/>
        </p:nvPicPr>
        <p:blipFill>
          <a:blip r:embed="rId5"/>
          <a:stretch>
            <a:fillRect/>
          </a:stretch>
        </p:blipFill>
        <p:spPr>
          <a:xfrm>
            <a:off x="5255320" y="1764791"/>
            <a:ext cx="3727136" cy="3940114"/>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722438"/>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a:latin typeface="Helvetica" charset="0"/>
                <a:ea typeface="ＭＳ Ｐゴシック" charset="-128"/>
                <a:cs typeface="Helvetica" charset="0"/>
              </a:rPr>
              <a:t>What can you answer?</a:t>
            </a:r>
          </a:p>
          <a:p>
            <a:pPr eaLnBrk="1" hangingPunct="1"/>
            <a:r>
              <a:rPr lang="en-US" altLang="en-US" sz="2400" dirty="0">
                <a:latin typeface="Helvetica" charset="0"/>
                <a:ea typeface="ＭＳ Ｐゴシック" charset="-128"/>
                <a:cs typeface="Helvetica" charset="0"/>
              </a:rPr>
              <a:t>Writing functions</a:t>
            </a:r>
          </a:p>
          <a:p>
            <a:pPr eaLnBrk="1" hangingPunct="1"/>
            <a:r>
              <a:rPr lang="en-US" altLang="en-US" sz="2400" dirty="0">
                <a:latin typeface="Helvetica" charset="0"/>
                <a:ea typeface="ＭＳ Ｐゴシック" charset="-128"/>
                <a:cs typeface="Helvetica" charset="0"/>
              </a:rPr>
              <a:t>Writing queries</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Measures of Center/Variation</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Scatterplots and Line-of-Best-Fit</a:t>
            </a:r>
          </a:p>
          <a:p>
            <a:pPr eaLnBrk="1" hangingPunct="1"/>
            <a:r>
              <a:rPr lang="en-US" altLang="en-US" sz="2400" dirty="0">
                <a:latin typeface="Helvetica" charset="0"/>
                <a:ea typeface="ＭＳ Ｐゴシック" charset="-128"/>
                <a:cs typeface="Helvetica" charset="0"/>
              </a:rPr>
              <a:t>Writing and critiquing findings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a:xfrm>
            <a:off x="152400" y="6477000"/>
            <a:ext cx="3429000" cy="292101"/>
          </a:xfrm>
        </p:spPr>
        <p:txBody>
          <a:bodyPr/>
          <a:lstStyle/>
          <a:p>
            <a:pPr>
              <a:defRPr/>
            </a:pPr>
            <a:r>
              <a:rPr lang="en-US" dirty="0" err="1"/>
              <a:t>www.BootstrapWorld.org</a:t>
            </a:r>
            <a:r>
              <a:rPr lang="en-US" dirty="0"/>
              <a:t>     |    #</a:t>
            </a:r>
            <a:r>
              <a:rPr lang="en-US" dirty="0" err="1"/>
              <a:t>BootstrapCS</a:t>
            </a:r>
            <a:endParaRPr lang="en-US" dirty="0"/>
          </a:p>
        </p:txBody>
      </p:sp>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How would you find an answer to your question?</a:t>
            </a:r>
          </a:p>
          <a:p>
            <a:pPr eaLnBrk="1" hangingPunct="1">
              <a:lnSpc>
                <a:spcPct val="20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Notice</a:t>
            </a:r>
            <a:r>
              <a:rPr lang="en-US" altLang="en-US" sz="2400" dirty="0">
                <a:latin typeface="Helvetica" charset="0"/>
                <a:ea typeface="ＭＳ Ｐゴシック" charset="-128"/>
                <a:cs typeface="Helvetica" charset="0"/>
              </a:rPr>
              <a:t>?</a:t>
            </a:r>
          </a:p>
          <a:p>
            <a:pPr eaLnBrk="1" hangingPunct="1">
              <a:lnSpc>
                <a:spcPct val="20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Wonder</a:t>
            </a:r>
            <a:r>
              <a:rPr lang="en-US" altLang="en-US" sz="2400" dirty="0">
                <a:latin typeface="Helvetica" charset="0"/>
                <a:ea typeface="ＭＳ Ｐゴシック" charset="-128"/>
                <a:cs typeface="Helvetica" charset="0"/>
              </a:rPr>
              <a:t>?</a:t>
            </a:r>
          </a:p>
          <a:p>
            <a:pPr eaLnBrk="1" hangingPunct="1">
              <a:lnSpc>
                <a:spcPct val="200000"/>
              </a:lnSpc>
            </a:pP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Columns Row: 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152400" y="1630363"/>
            <a:ext cx="8979877"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dirty="0">
                <a:solidFill>
                  <a:schemeClr val="accent1"/>
                </a:solidFill>
                <a:latin typeface="Courier" charset="0"/>
                <a:ea typeface="Courier" charset="0"/>
                <a:cs typeface="Courier" charset="0"/>
              </a:rPr>
              <a:t>triangle :: (side::</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216877"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Courier New" charset="0"/>
                <a:ea typeface="Courier New" charset="0"/>
                <a:cs typeface="Courier New" charset="0"/>
              </a:rPr>
              <a:t>get-row</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dirty="0">
                <a:solidFill>
                  <a:schemeClr val="accent1"/>
                </a:solidFill>
                <a:latin typeface="Helvetica" charset="0"/>
                <a:ea typeface="ＭＳ Ｐゴシック" charset="-128"/>
                <a:cs typeface="Helvetica" charset="0"/>
              </a:rPr>
              <a:t>get-row :: (t :: Table, index :: Number) </a:t>
            </a:r>
            <a:r>
              <a:rPr lang="en-US" altLang="en-US" sz="2400" dirty="0">
                <a:solidFill>
                  <a:schemeClr val="accent1"/>
                </a:solidFill>
                <a:latin typeface="Helvetica" charset="0"/>
                <a:ea typeface="ＭＳ Ｐゴシック" charset="-128"/>
                <a:cs typeface="Helvetica" charset="0"/>
                <a:sym typeface="Wingdings"/>
              </a:rPr>
              <a:t> </a:t>
            </a:r>
            <a:r>
              <a:rPr lang="en-US" altLang="en-US" sz="2400" dirty="0">
                <a:solidFill>
                  <a:schemeClr val="accent1"/>
                </a:solidFill>
                <a:latin typeface="Helvetica" charset="0"/>
                <a:ea typeface="ＭＳ Ｐゴシック" charset="-128"/>
                <a:cs typeface="Helvetica" charset="0"/>
              </a:rPr>
              <a:t>Row</a:t>
            </a:r>
          </a:p>
          <a:p>
            <a:pPr marL="0" indent="0" eaLnBrk="1" hangingPunct="1">
              <a:lnSpc>
                <a:spcPct val="150000"/>
              </a:lnSpc>
              <a:buNone/>
            </a:pP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Index starts at zero, </a:t>
            </a:r>
            <a:r>
              <a:rPr lang="en-US" altLang="en-US" sz="2400" i="1" dirty="0">
                <a:latin typeface="Helvetica" charset="0"/>
                <a:ea typeface="ＭＳ Ｐゴシック" charset="-128"/>
                <a:cs typeface="Helvetica" charset="0"/>
              </a:rPr>
              <a:t>not one!</a:t>
            </a:r>
            <a:endParaRPr lang="en-US" altLang="en-US" sz="2400" dirty="0">
              <a:latin typeface="Helvetica" charset="0"/>
              <a:ea typeface="ＭＳ Ｐゴシック" charset="-128"/>
              <a:cs typeface="Helvetica" charset="0"/>
            </a:endParaRPr>
          </a:p>
          <a:p>
            <a:pPr eaLnBrk="1" hangingPunct="1">
              <a:lnSpc>
                <a:spcPct val="150000"/>
              </a:lnSpc>
            </a:pPr>
            <a:r>
              <a:rPr lang="en-US" altLang="en-US" sz="2400" dirty="0">
                <a:latin typeface="Helvetica" charset="0"/>
                <a:ea typeface="ＭＳ Ｐゴシック" charset="-128"/>
                <a:cs typeface="Helvetica" charset="0"/>
              </a:rPr>
              <a:t>Complete Page 5</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Getting columns from a Row</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r>
              <a:rPr lang="en-US" altLang="en-US" sz="2400" dirty="0">
                <a:solidFill>
                  <a:schemeClr val="bg1"/>
                </a:solidFill>
                <a:latin typeface="Helvetica" charset="0"/>
                <a:ea typeface="Helvetica" charset="0"/>
                <a:cs typeface="Helvetica" charset="0"/>
              </a:rPr>
              <a:t>Sometimes we want to get a single value out of a row</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r>
              <a:rPr lang="en-US" altLang="en-US" sz="2100" b="1" dirty="0">
                <a:solidFill>
                  <a:schemeClr val="accent1"/>
                </a:solidFill>
                <a:latin typeface="Courier New" charset="0"/>
                <a:ea typeface="Courier New" charset="0"/>
                <a:cs typeface="Courier New" charset="0"/>
              </a:rPr>
              <a:t>examples:</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0)</a:t>
            </a:r>
            <a:r>
              <a:rPr lang="en-US" altLang="en-US" sz="2100" b="1" dirty="0">
                <a:solidFill>
                  <a:schemeClr val="bg1"/>
                </a:solidFill>
                <a:latin typeface="Courier New" charset="0"/>
                <a:ea typeface="Courier New" charset="0"/>
                <a:cs typeface="Courier New" charset="0"/>
              </a:rPr>
              <a:t>[“name”]</a:t>
            </a:r>
            <a:r>
              <a:rPr lang="en-US" altLang="en-US" sz="2100" b="1" dirty="0">
                <a:solidFill>
                  <a:schemeClr val="accent1"/>
                </a:solidFill>
                <a:latin typeface="Courier New" charset="0"/>
                <a:ea typeface="Courier New" charset="0"/>
                <a:cs typeface="Courier New" charset="0"/>
              </a:rPr>
              <a:t> is “triangle”</a:t>
            </a:r>
          </a:p>
          <a:p>
            <a:pPr marL="0" indent="0" eaLnBrk="1" hangingPunct="1">
              <a:buNone/>
            </a:pPr>
            <a:r>
              <a:rPr lang="en-US" altLang="en-US" sz="2100" b="1" dirty="0">
                <a:solidFill>
                  <a:schemeClr val="accent1"/>
                </a:solidFill>
                <a:latin typeface="Courier New" charset="0"/>
                <a:ea typeface="Courier New" charset="0"/>
                <a:cs typeface="Courier New" charset="0"/>
              </a:rPr>
              <a:t>  get-row(shapes, 1)</a:t>
            </a:r>
            <a:r>
              <a:rPr lang="en-US" altLang="en-US" sz="2100" b="1" dirty="0">
                <a:solidFill>
                  <a:schemeClr val="bg1"/>
                </a:solidFill>
                <a:latin typeface="Courier New" charset="0"/>
                <a:ea typeface="Courier New" charset="0"/>
                <a:cs typeface="Courier New" charset="0"/>
              </a:rPr>
              <a:t>[“corners”]</a:t>
            </a:r>
            <a:r>
              <a:rPr lang="en-US" altLang="en-US" sz="2100" b="1" dirty="0">
                <a:solidFill>
                  <a:schemeClr val="accent1"/>
                </a:solidFill>
                <a:latin typeface="Courier New" charset="0"/>
                <a:ea typeface="Courier New" charset="0"/>
                <a:cs typeface="Courier New" charset="0"/>
              </a:rPr>
              <a:t> is 4</a:t>
            </a:r>
          </a:p>
          <a:p>
            <a:pPr marL="0" indent="0" eaLnBrk="1" hangingPunct="1">
              <a:buNone/>
            </a:pPr>
            <a:r>
              <a:rPr lang="en-US" altLang="en-US" sz="2100" b="1" dirty="0">
                <a:solidFill>
                  <a:schemeClr val="accent1"/>
                </a:solidFill>
                <a:latin typeface="Courier New" charset="0"/>
                <a:ea typeface="Courier New" charset="0"/>
                <a:cs typeface="Courier New" charset="0"/>
              </a:rPr>
              <a:t>end</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eaLnBrk="1" hangingPunct="1"/>
            <a:r>
              <a:rPr lang="en-US" altLang="en-US" sz="2400" dirty="0">
                <a:solidFill>
                  <a:schemeClr val="bg1"/>
                </a:solidFill>
                <a:latin typeface="Helvetica" charset="0"/>
                <a:ea typeface="Helvetica" charset="0"/>
                <a:cs typeface="Helvetica" charset="0"/>
              </a:rPr>
              <a:t>Complete Page 6</a:t>
            </a:r>
          </a:p>
          <a:p>
            <a:pPr marL="0" indent="0" eaLnBrk="1" hangingPunct="1">
              <a:buNone/>
            </a:pPr>
            <a:endParaRPr lang="en-US" altLang="en-US" sz="2100" b="1" dirty="0">
              <a:solidFill>
                <a:schemeClr val="accent1"/>
              </a:solidFill>
              <a:latin typeface="Courier New" charset="0"/>
              <a:ea typeface="Courier New" charset="0"/>
              <a:cs typeface="Courier New" charset="0"/>
            </a:endParaRPr>
          </a:p>
          <a:p>
            <a:pPr marL="0" indent="0" eaLnBrk="1" hangingPunct="1">
              <a:buNone/>
            </a:pPr>
            <a:endParaRPr lang="en-US" altLang="en-US" sz="21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39484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Writing </a:t>
            </a:r>
            <a:r>
              <a:rPr lang="en-US" dirty="0">
                <a:latin typeface="Courier New" charset="0"/>
                <a:ea typeface="Courier New" charset="0"/>
                <a:cs typeface="Courier New" charset="0"/>
              </a:rPr>
              <a:t>examples</a:t>
            </a:r>
          </a:p>
        </p:txBody>
      </p:sp>
      <p:sp>
        <p:nvSpPr>
          <p:cNvPr id="9" name="Content Placeholder 2"/>
          <p:cNvSpPr>
            <a:spLocks noGrp="1"/>
          </p:cNvSpPr>
          <p:nvPr>
            <p:ph idx="1"/>
          </p:nvPr>
        </p:nvSpPr>
        <p:spPr>
          <a:xfrm>
            <a:off x="152400" y="1722438"/>
            <a:ext cx="8839200" cy="4525962"/>
          </a:xfrm>
        </p:spPr>
        <p:txBody>
          <a:bodyPr/>
          <a:lstStyle/>
          <a:p>
            <a:pPr marL="0" indent="873125" eaLnBrk="1" hangingPunct="1">
              <a:buNone/>
            </a:pPr>
            <a:r>
              <a:rPr lang="en-US" altLang="en-US" sz="2400" b="1" dirty="0">
                <a:solidFill>
                  <a:schemeClr val="accent1"/>
                </a:solidFill>
                <a:latin typeface="Courier New" charset="0"/>
                <a:ea typeface="Courier New" charset="0"/>
                <a:cs typeface="Courier New" charset="0"/>
              </a:rPr>
              <a:t>example:</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19) is  5</a:t>
            </a:r>
          </a:p>
          <a:p>
            <a:pPr marL="0" indent="873125" eaLnBrk="1" hangingPunct="1">
              <a:buNone/>
            </a:pPr>
            <a:r>
              <a:rPr lang="en-US" altLang="en-US" sz="2400" dirty="0">
                <a:solidFill>
                  <a:schemeClr val="accent1"/>
                </a:solidFill>
                <a:latin typeface="Courier New" charset="0"/>
                <a:ea typeface="Courier New" charset="0"/>
                <a:cs typeface="Courier New" charset="0"/>
              </a:rPr>
              <a:t>  </a:t>
            </a:r>
            <a:r>
              <a:rPr lang="en-US" altLang="en-US" sz="2400" dirty="0" err="1">
                <a:solidFill>
                  <a:schemeClr val="accent1"/>
                </a:solidFill>
                <a:latin typeface="Courier New" charset="0"/>
                <a:ea typeface="Courier New" charset="0"/>
                <a:cs typeface="Courier New" charset="0"/>
              </a:rPr>
              <a:t>num</a:t>
            </a:r>
            <a:r>
              <a:rPr lang="en-US" altLang="en-US" sz="2400" dirty="0">
                <a:solidFill>
                  <a:schemeClr val="accent1"/>
                </a:solidFill>
                <a:latin typeface="Courier New" charset="0"/>
                <a:ea typeface="Courier New" charset="0"/>
                <a:cs typeface="Courier New" charset="0"/>
              </a:rPr>
              <a:t>-min(5, -2) is -2</a:t>
            </a:r>
          </a:p>
          <a:p>
            <a:pPr marL="0" indent="873125" eaLnBrk="1" hangingPunct="1">
              <a:buNone/>
            </a:pPr>
            <a:r>
              <a:rPr lang="en-US" altLang="en-US" sz="2400" b="1" dirty="0">
                <a:solidFill>
                  <a:schemeClr val="accent1"/>
                </a:solidFill>
                <a:latin typeface="Courier New" charset="0"/>
                <a:ea typeface="Courier New" charset="0"/>
                <a:cs typeface="Courier New" charset="0"/>
              </a:rPr>
              <a:t>end</a:t>
            </a:r>
            <a:endParaRPr lang="en-US" altLang="en-US" sz="24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Example blocks are a way for us to </a:t>
            </a:r>
            <a:r>
              <a:rPr lang="en-US" altLang="en-US" sz="2000" i="1" dirty="0">
                <a:latin typeface="Helvetica" charset="0"/>
                <a:ea typeface="ＭＳ Ｐゴシック" charset="-128"/>
                <a:cs typeface="Helvetica" charset="0"/>
              </a:rPr>
              <a:t>automatically check our work.</a:t>
            </a:r>
            <a:endParaRPr lang="en-US" altLang="en-US" sz="2000" dirty="0">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Add two new examples that use </a:t>
            </a:r>
            <a:r>
              <a:rPr lang="en-US" altLang="en-US" sz="2000" dirty="0" err="1">
                <a:latin typeface="Courier New" charset="0"/>
                <a:ea typeface="Courier New" charset="0"/>
                <a:cs typeface="Courier New" charset="0"/>
              </a:rPr>
              <a:t>num</a:t>
            </a:r>
            <a:r>
              <a:rPr lang="en-US" altLang="en-US" sz="2000" dirty="0">
                <a:latin typeface="Courier New" charset="0"/>
                <a:ea typeface="Courier New" charset="0"/>
                <a:cs typeface="Courier New" charset="0"/>
              </a:rPr>
              <a:t>-sqrt</a:t>
            </a:r>
          </a:p>
          <a:p>
            <a:pPr eaLnBrk="1" hangingPunct="1">
              <a:lnSpc>
                <a:spcPct val="150000"/>
              </a:lnSpc>
            </a:pPr>
            <a:endParaRPr lang="en-US" altLang="en-US" sz="2000" dirty="0">
              <a:latin typeface="Courier New" charset="0"/>
              <a:ea typeface="Courier New" charset="0"/>
              <a:cs typeface="Courier New" charset="0"/>
            </a:endParaRPr>
          </a:p>
          <a:p>
            <a:pPr eaLnBrk="1" hangingPunct="1">
              <a:lnSpc>
                <a:spcPct val="150000"/>
              </a:lnSpc>
            </a:pPr>
            <a:r>
              <a:rPr lang="en-US" altLang="en-US" sz="2000" dirty="0">
                <a:solidFill>
                  <a:schemeClr val="bg1"/>
                </a:solidFill>
                <a:latin typeface="Helvetica" charset="0"/>
                <a:ea typeface="Helvetica" charset="0"/>
                <a:cs typeface="Helvetica" charset="0"/>
              </a:rPr>
              <a:t>Practice on Page 6</a:t>
            </a: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301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On Page 8</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Animals Starter File</a:t>
            </a:r>
            <a:r>
              <a:rPr lang="en-US" altLang="en-US" sz="2400" dirty="0">
                <a:latin typeface="Arial" charset="0"/>
                <a:ea typeface="Arial" charset="0"/>
                <a:cs typeface="Arial" charset="0"/>
              </a:rPr>
              <a:t>, save a copy, &amp; click “Run”</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le 4"/>
          <p:cNvSpPr/>
          <p:nvPr/>
        </p:nvSpPr>
        <p:spPr>
          <a:xfrm>
            <a:off x="304800" y="2133600"/>
            <a:ext cx="8686800" cy="3416320"/>
          </a:xfrm>
          <a:prstGeom prst="rect">
            <a:avLst/>
          </a:prstGeom>
        </p:spPr>
        <p:txBody>
          <a:bodyPr wrap="square">
            <a:spAutoFit/>
          </a:bodyPr>
          <a:lstStyle/>
          <a:p>
            <a:r>
              <a:rPr lang="en-US" sz="1800" b="1" dirty="0">
                <a:solidFill>
                  <a:schemeClr val="accent1"/>
                </a:solidFill>
                <a:latin typeface="Courier New" charset="0"/>
                <a:ea typeface="Courier New" charset="0"/>
                <a:cs typeface="Courier New" charset="0"/>
              </a:rPr>
              <a:t>include </a:t>
            </a:r>
            <a:r>
              <a:rPr lang="en-US" sz="1800" dirty="0" err="1">
                <a:solidFill>
                  <a:schemeClr val="accent1"/>
                </a:solidFill>
                <a:latin typeface="Courier New" charset="0"/>
                <a:ea typeface="Courier New" charset="0"/>
                <a:cs typeface="Courier New" charset="0"/>
              </a:rPr>
              <a:t>gdrive</a:t>
            </a:r>
            <a:r>
              <a:rPr lang="en-US" sz="1800" dirty="0">
                <a:solidFill>
                  <a:schemeClr val="accent1"/>
                </a:solidFill>
                <a:latin typeface="Courier New" charset="0"/>
                <a:ea typeface="Courier New" charset="0"/>
                <a:cs typeface="Courier New" charset="0"/>
              </a:rPr>
              <a:t>-sheets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tables</a:t>
            </a:r>
          </a:p>
          <a:p>
            <a:r>
              <a:rPr lang="en-US" sz="1800" b="1" dirty="0">
                <a:solidFill>
                  <a:schemeClr val="accent1"/>
                </a:solidFill>
                <a:latin typeface="Courier New" charset="0"/>
                <a:ea typeface="Courier New" charset="0"/>
                <a:cs typeface="Courier New" charset="0"/>
              </a:rPr>
              <a:t>include</a:t>
            </a:r>
            <a:r>
              <a:rPr lang="en-US" sz="1800" dirty="0">
                <a:solidFill>
                  <a:schemeClr val="accent1"/>
                </a:solidFill>
                <a:latin typeface="Courier New" charset="0"/>
                <a:ea typeface="Courier New" charset="0"/>
                <a:cs typeface="Courier New" charset="0"/>
              </a:rPr>
              <a:t> image</a:t>
            </a:r>
          </a:p>
          <a:p>
            <a:endParaRPr lang="en-US" sz="1800" dirty="0">
              <a:solidFill>
                <a:schemeClr val="accent1"/>
              </a:solidFill>
              <a:latin typeface="Courier New" charset="0"/>
              <a:ea typeface="Courier New" charset="0"/>
              <a:cs typeface="Courier New" charset="0"/>
            </a:endParaRPr>
          </a:p>
          <a:p>
            <a:r>
              <a:rPr lang="en-US" sz="1800" dirty="0">
                <a:solidFill>
                  <a:schemeClr val="accent6">
                    <a:lumMod val="75000"/>
                  </a:schemeClr>
                </a:solidFill>
                <a:latin typeface="Courier New" charset="0"/>
                <a:ea typeface="Courier New" charset="0"/>
                <a:cs typeface="Courier New" charset="0"/>
              </a:rPr>
              <a:t># load the file</a:t>
            </a:r>
          </a:p>
          <a:p>
            <a:r>
              <a:rPr lang="en-US" sz="1800" dirty="0">
                <a:solidFill>
                  <a:schemeClr val="accent1"/>
                </a:solidFill>
                <a:latin typeface="Courier New" charset="0"/>
                <a:ea typeface="Courier New" charset="0"/>
                <a:cs typeface="Courier New" charset="0"/>
              </a:rPr>
              <a:t>shelter-sheet = load-spreadsheet("19m1bUCQo3fCzmSEmWMjTfnmsNIMqiByLytHE0JYtnQM")</a:t>
            </a:r>
          </a:p>
          <a:p>
            <a:endParaRPr lang="en-US" sz="1800" dirty="0">
              <a:solidFill>
                <a:schemeClr val="accent1"/>
              </a:solidFill>
              <a:latin typeface="Courier New" charset="0"/>
              <a:ea typeface="Courier New" charset="0"/>
              <a:cs typeface="Courier New" charset="0"/>
            </a:endParaRPr>
          </a:p>
          <a:p>
            <a:r>
              <a:rPr lang="en-US" sz="1800" dirty="0">
                <a:solidFill>
                  <a:schemeClr val="accent6"/>
                </a:solidFill>
                <a:latin typeface="Courier New" charset="0"/>
                <a:ea typeface="Courier New" charset="0"/>
                <a:cs typeface="Courier New" charset="0"/>
              </a:rPr>
              <a:t># load the 'pets' sheet as a table called animals</a:t>
            </a:r>
          </a:p>
          <a:p>
            <a:r>
              <a:rPr lang="en-US" sz="1800" dirty="0">
                <a:solidFill>
                  <a:schemeClr val="accent1"/>
                </a:solidFill>
                <a:latin typeface="Courier New" charset="0"/>
                <a:ea typeface="Courier New" charset="0"/>
                <a:cs typeface="Courier New" charset="0"/>
              </a:rPr>
              <a:t>animals-table = </a:t>
            </a:r>
            <a:r>
              <a:rPr lang="en-US" sz="1800" b="1" dirty="0">
                <a:solidFill>
                  <a:schemeClr val="accent1"/>
                </a:solidFill>
                <a:latin typeface="Courier New" charset="0"/>
                <a:ea typeface="Courier New" charset="0"/>
                <a:cs typeface="Courier New" charset="0"/>
              </a:rPr>
              <a:t>load-table: </a:t>
            </a:r>
            <a:r>
              <a:rPr lang="en-US" sz="1800" dirty="0">
                <a:solidFill>
                  <a:schemeClr val="accent1"/>
                </a:solidFill>
                <a:latin typeface="Courier New" charset="0"/>
                <a:ea typeface="Courier New" charset="0"/>
                <a:cs typeface="Courier New" charset="0"/>
              </a:rPr>
              <a:t>name, species, age, fixed, legs</a:t>
            </a:r>
          </a:p>
          <a:p>
            <a:r>
              <a:rPr lang="en-US" sz="1800" dirty="0">
                <a:solidFill>
                  <a:schemeClr val="accent1"/>
                </a:solidFill>
                <a:latin typeface="Courier New" charset="0"/>
                <a:ea typeface="Courier New" charset="0"/>
                <a:cs typeface="Courier New" charset="0"/>
              </a:rPr>
              <a:t>  </a:t>
            </a:r>
            <a:r>
              <a:rPr lang="en-US" sz="1800" b="1" dirty="0">
                <a:solidFill>
                  <a:schemeClr val="accent1"/>
                </a:solidFill>
                <a:latin typeface="Courier New" charset="0"/>
                <a:ea typeface="Courier New" charset="0"/>
                <a:cs typeface="Courier New" charset="0"/>
              </a:rPr>
              <a:t>source:</a:t>
            </a:r>
            <a:r>
              <a:rPr lang="en-US" sz="1800" dirty="0">
                <a:solidFill>
                  <a:schemeClr val="accent1"/>
                </a:solidFill>
                <a:latin typeface="Courier New" charset="0"/>
                <a:ea typeface="Courier New" charset="0"/>
                <a:cs typeface="Courier New" charset="0"/>
              </a:rPr>
              <a:t> shelter-</a:t>
            </a:r>
            <a:r>
              <a:rPr lang="en-US" sz="1800" dirty="0" err="1">
                <a:solidFill>
                  <a:schemeClr val="accent1"/>
                </a:solidFill>
                <a:latin typeface="Courier New" charset="0"/>
                <a:ea typeface="Courier New" charset="0"/>
                <a:cs typeface="Courier New" charset="0"/>
              </a:rPr>
              <a:t>sheet.sheet</a:t>
            </a:r>
            <a:r>
              <a:rPr lang="en-US" sz="1800" dirty="0">
                <a:solidFill>
                  <a:schemeClr val="accent1"/>
                </a:solidFill>
                <a:latin typeface="Courier New" charset="0"/>
                <a:ea typeface="Courier New" charset="0"/>
                <a:cs typeface="Courier New" charset="0"/>
              </a:rPr>
              <a:t>-by-name("pets", true)</a:t>
            </a:r>
            <a:br>
              <a:rPr lang="en-US" sz="1800" dirty="0">
                <a:solidFill>
                  <a:schemeClr val="accent1"/>
                </a:solidFill>
                <a:latin typeface="Courier New" charset="0"/>
                <a:ea typeface="Courier New" charset="0"/>
                <a:cs typeface="Courier New" charset="0"/>
              </a:rPr>
            </a:br>
            <a:r>
              <a:rPr lang="en-US" sz="1800" b="1" dirty="0">
                <a:solidFill>
                  <a:schemeClr val="accent1"/>
                </a:solidFill>
                <a:latin typeface="Courier New" charset="0"/>
                <a:ea typeface="Courier New" charset="0"/>
                <a:cs typeface="Courier New" charset="0"/>
              </a:rPr>
              <a:t>end</a:t>
            </a:r>
          </a:p>
        </p:txBody>
      </p:sp>
      <p:sp>
        <p:nvSpPr>
          <p:cNvPr id="8" name="Rectangle 7"/>
          <p:cNvSpPr>
            <a:spLocks noChangeArrowheads="1"/>
          </p:cNvSpPr>
          <p:nvPr/>
        </p:nvSpPr>
        <p:spPr bwMode="auto">
          <a:xfrm>
            <a:off x="304800" y="5330713"/>
            <a:ext cx="8610600" cy="9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00"/>
              </a:spcAft>
              <a:buClr>
                <a:srgbClr val="4C4C4C"/>
              </a:buClr>
              <a:buSzTx/>
            </a:pPr>
            <a:endParaRPr lang="en-US" altLang="en-US" sz="2400" dirty="0">
              <a:latin typeface="Arial" charset="0"/>
              <a:ea typeface="Arial" charset="0"/>
              <a:cs typeface="Arial" charset="0"/>
            </a:endParaRPr>
          </a:p>
          <a:p>
            <a:pPr marL="342900" indent="-342900" eaLnBrk="1" hangingPunct="1">
              <a:spcAft>
                <a:spcPts val="1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animals-table</a:t>
            </a:r>
            <a:r>
              <a:rPr lang="en-US" altLang="en-US" sz="2400" dirty="0">
                <a:latin typeface="Arial" charset="0"/>
                <a:ea typeface="Arial" charset="0"/>
                <a:cs typeface="Arial" charset="0"/>
              </a:rPr>
              <a:t> into the Interactions Area</a:t>
            </a:r>
            <a:endParaRPr lang="en-US" altLang="en-US" sz="2000" dirty="0">
              <a:latin typeface="Arial" charset="0"/>
              <a:ea typeface="Arial" charset="0"/>
              <a:cs typeface="Arial" charset="0"/>
            </a:endParaRP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How many columns does this table have?</a:t>
            </a:r>
          </a:p>
          <a:p>
            <a:pPr fontAlgn="ctr"/>
            <a:r>
              <a:rPr lang="en-US" sz="2200" dirty="0"/>
              <a:t>For each column, what datatype is being used? Numbers? Strings? Images? Booleans?</a:t>
            </a:r>
          </a:p>
          <a:p>
            <a:pPr fontAlgn="ctr"/>
            <a:r>
              <a:rPr lang="en-US" sz="2200" dirty="0"/>
              <a:t>How could you get row for the animal named "Toggle"?</a:t>
            </a:r>
          </a:p>
          <a:p>
            <a:pPr fontAlgn="ctr"/>
            <a:r>
              <a:rPr lang="en-US" sz="2200" dirty="0"/>
              <a:t>How could you get the age of the animal named "Toggle" from that row?</a:t>
            </a:r>
          </a:p>
          <a:p>
            <a:pPr fontAlgn="ctr"/>
            <a:r>
              <a:rPr lang="en-US" sz="2200" dirty="0"/>
              <a:t>How could you get the species of the animal named "Fritz"?</a:t>
            </a:r>
          </a:p>
          <a:p>
            <a:pPr fontAlgn="ctr"/>
            <a:r>
              <a:rPr lang="en-US" sz="2200" dirty="0"/>
              <a:t>How could you get the number of legs of the animal named "Mittens"?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Look on the bottom of Page 9. What kinds of questions are these?</a:t>
            </a:r>
          </a:p>
          <a:p>
            <a:pPr fontAlgn="ctr"/>
            <a:endParaRPr lang="en-US" sz="2200" dirty="0"/>
          </a:p>
          <a:p>
            <a:pPr fontAlgn="ctr"/>
            <a:r>
              <a:rPr lang="en-US" sz="2200" dirty="0"/>
              <a:t>Practice on Page 10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dirty="0"/>
              <a:t>Principle 1:</a:t>
            </a:r>
            <a:r>
              <a:rPr lang="en-US" dirty="0"/>
              <a:t> It should be </a:t>
            </a:r>
            <a:r>
              <a:rPr lang="en-US" i="1" dirty="0"/>
              <a:t>authentic</a:t>
            </a:r>
            <a:r>
              <a:rPr lang="en-US" i="1" baseline="30000" dirty="0">
                <a:solidFill>
                  <a:schemeClr val="accent1"/>
                </a:solidFill>
              </a:rPr>
              <a:t>1</a:t>
            </a:r>
            <a:endParaRPr lang="en-US" i="1" dirty="0">
              <a:solidFill>
                <a:schemeClr val="accent1"/>
              </a:solidFill>
            </a:endParaRPr>
          </a:p>
          <a:p>
            <a:pPr lvl="1"/>
            <a:r>
              <a:rPr lang="en-US" i="1" dirty="0"/>
              <a:t>Keep data entry, analysis and visualization separate!</a:t>
            </a:r>
          </a:p>
          <a:p>
            <a:pPr lvl="1"/>
            <a:r>
              <a:rPr lang="en-US" i="1" dirty="0"/>
              <a:t>Analysis should be easily re-run on new/different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07"/>
            <a:ext cx="9144000" cy="6406831"/>
          </a:xfrm>
          <a:prstGeom prst="rect">
            <a:avLst/>
          </a:prstGeom>
        </p:spPr>
      </p:pic>
      <p:sp>
        <p:nvSpPr>
          <p:cNvPr id="6" name="Rectangle 5"/>
          <p:cNvSpPr/>
          <p:nvPr/>
        </p:nvSpPr>
        <p:spPr>
          <a:xfrm>
            <a:off x="4724400" y="6458149"/>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11 and 12</a:t>
            </a:r>
          </a:p>
          <a:p>
            <a:pPr fontAlgn="ctr"/>
            <a:endParaRPr lang="en-US" sz="22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get-row</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13.</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endParaRPr lang="en-US" sz="2100" dirty="0">
              <a:solidFill>
                <a:schemeClr val="accent1"/>
              </a:solidFill>
              <a:latin typeface="Courier New" charset="0"/>
              <a:ea typeface="Courier New" charset="0"/>
              <a:cs typeface="Courier New" charset="0"/>
            </a:endParaRPr>
          </a:p>
          <a:p>
            <a:pPr marL="0" indent="0">
              <a:buNone/>
            </a:pP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a:solidFill>
                  <a:schemeClr val="accent1"/>
                </a:solidFill>
                <a:latin typeface="Courier New" charset="0"/>
                <a:ea typeface="Courier New" charset="0"/>
                <a:cs typeface="Courier New" charset="0"/>
              </a:rPr>
              <a:t>mittens = get-row(animals-table, 3)</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1DDCC72-27A0-C049-9C9C-194D5CCE09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1793875"/>
            <a:ext cx="8813800" cy="3921125"/>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11"/>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a:t>
            </a:r>
            <a:r>
              <a:rPr lang="en-US" sz="2200" b="1" i="1" dirty="0">
                <a:solidFill>
                  <a:schemeClr val="bg1"/>
                </a:solidFill>
                <a:latin typeface="Courier" pitchFamily="2" charset="0"/>
              </a:rPr>
              <a:t>is-fixed</a:t>
            </a:r>
            <a:r>
              <a:rPr lang="en-US" sz="2200" b="1" i="1" dirty="0">
                <a:solidFill>
                  <a:schemeClr val="bg1"/>
                </a:solidFill>
              </a:rPr>
              <a:t>, which tells whether a given animal is fixed or not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2451" y="18669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43600"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1866900"/>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a:solidFill>
                  <a:schemeClr val="bg1"/>
                </a:solidFill>
              </a:rPr>
              <a:t>Define “</a:t>
            </a:r>
            <a:r>
              <a:rPr lang="en-US" sz="2000">
                <a:solidFill>
                  <a:schemeClr val="bg1"/>
                </a:solidFill>
                <a:latin typeface="Courier" pitchFamily="2" charset="0"/>
              </a:rPr>
              <a:t>gender</a:t>
            </a:r>
            <a:endParaRPr lang="en-US" sz="2000" b="1" i="1" dirty="0">
              <a:solidFill>
                <a:schemeClr val="bg1"/>
              </a:solidFill>
            </a:endParaRP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0B12B0BD-D6B3-164C-92CB-9B0C26F092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1752600"/>
            <a:ext cx="8813800" cy="3921125"/>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mittens[“species”]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068725"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nori[“species”]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11"/>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2451" y="1866900"/>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mittens</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800219"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nori</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801992"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584536" y="4724400"/>
              <a:ext cx="7133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2273" y="1866900"/>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98120" y="5867400"/>
            <a:ext cx="8767918" cy="400110"/>
          </a:xfrm>
          <a:prstGeom prst="rect">
            <a:avLst/>
          </a:prstGeom>
        </p:spPr>
        <p:txBody>
          <a:bodyPr wrap="square">
            <a:spAutoFit/>
          </a:bodyPr>
          <a:lstStyle/>
          <a:p>
            <a:r>
              <a:rPr lang="en-US" sz="2000" b="1" i="1" dirty="0">
                <a:solidFill>
                  <a:schemeClr val="bg1"/>
                </a:solidFill>
              </a:rPr>
              <a:t>On your own: </a:t>
            </a:r>
            <a:r>
              <a:rPr lang="en-US" sz="2000" i="1" dirty="0">
                <a:solidFill>
                  <a:schemeClr val="bg1"/>
                </a:solidFill>
              </a:rPr>
              <a:t>Define </a:t>
            </a:r>
            <a:r>
              <a:rPr lang="en-US" sz="2000" dirty="0">
                <a:solidFill>
                  <a:schemeClr val="bg1"/>
                </a:solidFill>
                <a:latin typeface="Courier" pitchFamily="2" charset="0"/>
              </a:rPr>
              <a:t>is-young</a:t>
            </a:r>
            <a:endParaRPr lang="en-US" sz="2000" b="1" dirty="0">
              <a:solidFill>
                <a:schemeClr val="bg1"/>
              </a:solidFill>
              <a:latin typeface="Courier" pitchFamily="2" charset="0"/>
            </a:endParaRP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8">
            <a:extLst>
              <a:ext uri="{FF2B5EF4-FFF2-40B4-BE49-F238E27FC236}">
                <a16:creationId xmlns:a16="http://schemas.microsoft.com/office/drawing/2014/main" id="{3DA66963-EB18-D84E-9795-D5E8CEF07D23}"/>
              </a:ext>
            </a:extLst>
          </p:cNvPr>
          <p:cNvSpPr>
            <a:spLocks noGrp="1"/>
          </p:cNvSpPr>
          <p:nvPr>
            <p:ph idx="1"/>
          </p:nvPr>
        </p:nvSpPr>
        <p:spPr/>
        <p:txBody>
          <a:bodyPr/>
          <a:lstStyle/>
          <a:p>
            <a:r>
              <a:rPr lang="en-US" dirty="0"/>
              <a:t>On </a:t>
            </a:r>
            <a:r>
              <a:rPr lang="en-US" b="1" dirty="0"/>
              <a:t>Page 19</a:t>
            </a:r>
            <a:r>
              <a:rPr lang="en-US" dirty="0"/>
              <a:t>, complete </a:t>
            </a:r>
            <a:r>
              <a:rPr lang="en-US" dirty="0">
                <a:latin typeface="Courier" pitchFamily="2" charset="0"/>
              </a:rPr>
              <a:t>nametag</a:t>
            </a:r>
            <a:r>
              <a:rPr lang="en-US" dirty="0"/>
              <a:t> and call us over to battle!</a:t>
            </a:r>
          </a:p>
          <a:p>
            <a:endParaRPr lang="en-US" dirty="0"/>
          </a:p>
          <a:p>
            <a:r>
              <a:rPr lang="en-US" dirty="0"/>
              <a:t>Then complete </a:t>
            </a:r>
            <a:r>
              <a:rPr lang="en-US" dirty="0">
                <a:latin typeface="Courier" pitchFamily="2" charset="0"/>
              </a:rPr>
              <a:t>is-kitten</a:t>
            </a:r>
            <a:r>
              <a:rPr lang="en-US" dirty="0"/>
              <a:t> and battle with your partner.</a:t>
            </a:r>
          </a:p>
          <a:p>
            <a:endParaRPr lang="en-US" dirty="0"/>
          </a:p>
          <a:p>
            <a:r>
              <a:rPr lang="en-US" dirty="0"/>
              <a:t>How could you adapt this for your classroom?</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259283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Functions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endParaRPr lang="en-US" altLang="en-US" sz="2000" dirty="0">
              <a:latin typeface="Helvetica" charset="0"/>
              <a:ea typeface="Helvetica" charset="0"/>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and Introduction</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3"/>
              </a:rPr>
              <a:t>Animals w/Functions Starter File</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Save a copy, click “Run”</a:t>
            </a:r>
          </a:p>
          <a:p>
            <a:r>
              <a:rPr lang="en-US" sz="2400" dirty="0">
                <a:latin typeface="Arial" panose="020B0604020202020204" pitchFamily="34" charset="0"/>
                <a:cs typeface="Arial" panose="020B0604020202020204" pitchFamily="34" charset="0"/>
              </a:rPr>
              <a:t>Complete Page 23</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Slicing and dicing data</a:t>
            </a:r>
          </a:p>
          <a:p>
            <a:pPr lvl="1"/>
            <a:r>
              <a:rPr lang="en-US" sz="2200" dirty="0">
                <a:latin typeface="Arial" panose="020B0604020202020204" pitchFamily="34" charset="0"/>
                <a:cs typeface="Arial" panose="020B0604020202020204" pitchFamily="34" charset="0"/>
              </a:rPr>
              <a:t>What if the shelter wants a </a:t>
            </a:r>
            <a:r>
              <a:rPr lang="en-US" sz="2200" i="1" dirty="0">
                <a:latin typeface="Arial" panose="020B0604020202020204" pitchFamily="34" charset="0"/>
                <a:cs typeface="Arial" panose="020B0604020202020204" pitchFamily="34" charset="0"/>
              </a:rPr>
              <a:t>sorted </a:t>
            </a:r>
            <a:r>
              <a:rPr lang="en-US" sz="2200" dirty="0">
                <a:latin typeface="Arial" panose="020B0604020202020204" pitchFamily="34" charset="0"/>
                <a:cs typeface="Arial" panose="020B0604020202020204" pitchFamily="34" charset="0"/>
              </a:rPr>
              <a:t>list of animals?</a:t>
            </a:r>
          </a:p>
          <a:p>
            <a:pPr lvl="1"/>
            <a:r>
              <a:rPr lang="en-US" sz="2200" dirty="0">
                <a:latin typeface="Arial" panose="020B0604020202020204" pitchFamily="34" charset="0"/>
                <a:cs typeface="Arial" panose="020B0604020202020204" pitchFamily="34" charset="0"/>
              </a:rPr>
              <a:t>Just cats?</a:t>
            </a:r>
          </a:p>
          <a:p>
            <a:pPr lvl="1"/>
            <a:r>
              <a:rPr lang="en-US" sz="2200" dirty="0">
                <a:latin typeface="Arial" panose="020B0604020202020204" pitchFamily="34" charset="0"/>
                <a:cs typeface="Arial" panose="020B0604020202020204" pitchFamily="34" charset="0"/>
              </a:rPr>
              <a:t>Add a column for birth year?</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Complete page 24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Introducing </a:t>
            </a:r>
            <a:r>
              <a:rPr lang="en-US" i="1" dirty="0"/>
              <a:t>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sz="2400" dirty="0">
                <a:solidFill>
                  <a:schemeClr val="accent1"/>
                </a:solidFill>
                <a:latin typeface="Courier New" charset="0"/>
                <a:ea typeface="Courier New" charset="0"/>
                <a:cs typeface="Courier New" charset="0"/>
              </a:rPr>
              <a:t>get-row(animals-table, 2)</a:t>
            </a:r>
          </a:p>
          <a:p>
            <a:pPr marL="0" indent="0">
              <a:buNone/>
            </a:pPr>
            <a:r>
              <a:rPr lang="en-US" sz="2400" dirty="0">
                <a:solidFill>
                  <a:schemeClr val="accent1"/>
                </a:solidFill>
                <a:latin typeface="Courier New" charset="0"/>
                <a:ea typeface="Courier New" charset="0"/>
                <a:cs typeface="Courier New" charset="0"/>
              </a:rPr>
              <a:t>animals-</a:t>
            </a:r>
            <a:r>
              <a:rPr lang="en-US" sz="2400" dirty="0" err="1">
                <a:solidFill>
                  <a:schemeClr val="accent1"/>
                </a:solidFill>
                <a:latin typeface="Courier New" charset="0"/>
                <a:ea typeface="Courier New" charset="0"/>
                <a:cs typeface="Courier New" charset="0"/>
              </a:rPr>
              <a:t>table.row</a:t>
            </a:r>
            <a:r>
              <a:rPr lang="en-US" sz="2400" dirty="0">
                <a:solidFill>
                  <a:schemeClr val="accent1"/>
                </a:solidFill>
                <a:latin typeface="Courier New" charset="0"/>
                <a:ea typeface="Courier New" charset="0"/>
                <a:cs typeface="Courier New" charset="0"/>
              </a:rPr>
              <a:t>-n(2)</a:t>
            </a:r>
          </a:p>
          <a:p>
            <a:pPr marL="0" indent="0">
              <a:buNone/>
            </a:pPr>
            <a:endParaRPr lang="en-US" sz="2400" b="1" dirty="0">
              <a:solidFill>
                <a:schemeClr val="bg1"/>
              </a:solidFill>
              <a:latin typeface="Helvetica" pitchFamily="2" charset="0"/>
              <a:ea typeface="Courier New" charset="0"/>
              <a:cs typeface="Arial" panose="020B0604020202020204" pitchFamily="34" charset="0"/>
            </a:endParaRPr>
          </a:p>
          <a:p>
            <a:pPr marL="0" indent="0">
              <a:buNone/>
            </a:pPr>
            <a:r>
              <a:rPr lang="en-US" sz="2400" b="1" dirty="0">
                <a:solidFill>
                  <a:schemeClr val="bg1"/>
                </a:solidFill>
                <a:latin typeface="Helvetica" pitchFamily="2" charset="0"/>
                <a:ea typeface="Courier New" charset="0"/>
                <a:cs typeface="Arial" panose="020B0604020202020204" pitchFamily="34" charset="0"/>
              </a:rPr>
              <a:t>On Page 22</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Notice</a:t>
            </a:r>
            <a:r>
              <a:rPr lang="en-US" sz="2400" dirty="0">
                <a:solidFill>
                  <a:schemeClr val="bg1"/>
                </a:solidFill>
                <a:latin typeface="Helvetica" pitchFamily="2" charset="0"/>
                <a:ea typeface="Courier New" charset="0"/>
                <a:cs typeface="Arial" panose="020B0604020202020204" pitchFamily="34" charset="0"/>
              </a:rPr>
              <a:t>?</a:t>
            </a:r>
          </a:p>
          <a:p>
            <a:r>
              <a:rPr lang="en-US" sz="2400" dirty="0">
                <a:solidFill>
                  <a:schemeClr val="bg1"/>
                </a:solidFill>
                <a:latin typeface="Helvetica" pitchFamily="2" charset="0"/>
                <a:ea typeface="Courier New" charset="0"/>
                <a:cs typeface="Arial" panose="020B0604020202020204" pitchFamily="34" charset="0"/>
              </a:rPr>
              <a:t>What do you </a:t>
            </a:r>
            <a:r>
              <a:rPr lang="en-US" sz="2400" b="1" dirty="0">
                <a:solidFill>
                  <a:schemeClr val="bg1"/>
                </a:solidFill>
                <a:latin typeface="Helvetica" pitchFamily="2" charset="0"/>
                <a:ea typeface="Courier New" charset="0"/>
                <a:cs typeface="Arial" panose="020B0604020202020204" pitchFamily="34" charset="0"/>
              </a:rPr>
              <a:t>Wonder</a:t>
            </a:r>
            <a:r>
              <a:rPr lang="en-US" sz="2400" dirty="0">
                <a:solidFill>
                  <a:schemeClr val="bg1"/>
                </a:solidFill>
                <a:latin typeface="Helvetica" pitchFamily="2" charset="0"/>
                <a:ea typeface="Courier New" charset="0"/>
                <a:cs typeface="Arial" panose="020B0604020202020204" pitchFamily="34" charset="0"/>
              </a:rPr>
              <a:t>?</a:t>
            </a:r>
          </a:p>
          <a:p>
            <a:pPr marL="0" indent="0">
              <a:buNone/>
            </a:pPr>
            <a:endParaRPr lang="en-US" sz="2400" b="1" dirty="0">
              <a:solidFill>
                <a:schemeClr val="bg1"/>
              </a:solidFill>
              <a:latin typeface="Helvetica" charset="0"/>
              <a:ea typeface="Helvetica" charset="0"/>
              <a:cs typeface="Helvetica" charset="0"/>
            </a:endParaRPr>
          </a:p>
          <a:p>
            <a:pPr marL="0" indent="0">
              <a:buNone/>
            </a:pPr>
            <a:r>
              <a:rPr lang="en-US" sz="2400" b="1" dirty="0">
                <a:solidFill>
                  <a:schemeClr val="bg1"/>
                </a:solidFill>
                <a:latin typeface="Helvetica" charset="0"/>
                <a:ea typeface="Helvetica" charset="0"/>
                <a:cs typeface="Helvetica" charset="0"/>
              </a:rPr>
              <a:t>Complete page 25</a:t>
            </a:r>
            <a:endParaRPr lang="en-US" sz="24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buNone/>
            </a:pPr>
            <a:r>
              <a:rPr lang="en-US" sz="1800" dirty="0">
                <a:solidFill>
                  <a:schemeClr val="accent1"/>
                </a:solidFill>
                <a:latin typeface="Courier New" charset="0"/>
                <a:ea typeface="Courier New" charset="0"/>
                <a:cs typeface="Courier New" charset="0"/>
              </a:rPr>
              <a:t>&lt;Table&gt;.order-by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String, ascending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Boolean)</a:t>
            </a:r>
            <a:r>
              <a:rPr lang="en-US" sz="1800" dirty="0">
                <a:solidFill>
                  <a:schemeClr val="accent1"/>
                </a:solidFill>
                <a:latin typeface="Courier New" charset="0"/>
                <a:ea typeface="Courier New" charset="0"/>
                <a:cs typeface="Courier New" charset="0"/>
                <a:sym typeface="Wingdings"/>
              </a:rPr>
              <a:t></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.order</a:t>
            </a:r>
            <a:r>
              <a:rPr lang="en-US" sz="1800" b="1" dirty="0">
                <a:solidFill>
                  <a:schemeClr val="accent1"/>
                </a:solidFill>
                <a:latin typeface="Courier New" charset="0"/>
                <a:ea typeface="Courier New" charset="0"/>
                <a:cs typeface="Courier New" charset="0"/>
              </a:rPr>
              <a:t>-by</a:t>
            </a:r>
            <a:r>
              <a:rPr lang="en-US" sz="1800" dirty="0">
                <a:solidFill>
                  <a:schemeClr val="accent1"/>
                </a:solidFill>
                <a:latin typeface="Courier New" charset="0"/>
                <a:ea typeface="Courier New" charset="0"/>
                <a:cs typeface="Courier New" charset="0"/>
              </a:rPr>
              <a:t>("species", true)</a:t>
            </a: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&lt;Table&gt;.filter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(test </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&lt;Table&gt;.build-column</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(col</a:t>
            </a:r>
            <a:r>
              <a:rPr lang="en-US" sz="1800" spc="-600" dirty="0">
                <a:solidFill>
                  <a:schemeClr val="accent1"/>
                </a:solidFill>
                <a:latin typeface="Courier New" charset="0"/>
                <a:ea typeface="Courier New" charset="0"/>
                <a:cs typeface="Courier New" charset="0"/>
              </a:rPr>
              <a:t> ::</a:t>
            </a:r>
            <a:r>
              <a:rPr lang="en-US" sz="1800" dirty="0">
                <a:solidFill>
                  <a:schemeClr val="accent1"/>
                </a:solidFill>
                <a:latin typeface="Courier New" charset="0"/>
                <a:ea typeface="Courier New" charset="0"/>
                <a:cs typeface="Courier New" charset="0"/>
              </a:rPr>
              <a:t> </a:t>
            </a:r>
            <a:r>
              <a:rPr lang="en-US" sz="1800" dirty="0" err="1">
                <a:solidFill>
                  <a:schemeClr val="accent1"/>
                </a:solidFill>
                <a:latin typeface="Courier New" charset="0"/>
                <a:ea typeface="Courier New" charset="0"/>
                <a:cs typeface="Courier New" charset="0"/>
              </a:rPr>
              <a:t>Str</a:t>
            </a:r>
            <a:r>
              <a:rPr lang="en-US" sz="1800" dirty="0">
                <a:solidFill>
                  <a:schemeClr val="accent1"/>
                </a:solidFill>
                <a:latin typeface="Courier New" charset="0"/>
                <a:ea typeface="Courier New" charset="0"/>
                <a:cs typeface="Courier New" charset="0"/>
              </a:rPr>
              <a:t>, f</a:t>
            </a:r>
            <a:r>
              <a:rPr lang="en-US" sz="1800" spc="-600" dirty="0">
                <a:solidFill>
                  <a:schemeClr val="accent1"/>
                </a:solidFill>
                <a:latin typeface="Courier New" charset="0"/>
                <a:ea typeface="Courier New" charset="0"/>
                <a:cs typeface="Courier New" charset="0"/>
              </a:rPr>
              <a:t>::</a:t>
            </a:r>
            <a:r>
              <a:rPr lang="en-US" sz="1800" dirty="0">
                <a:solidFill>
                  <a:schemeClr val="accent1"/>
                </a:solidFill>
                <a:latin typeface="Courier New" charset="0"/>
                <a:ea typeface="Courier New" charset="0"/>
                <a:cs typeface="Courier New" charset="0"/>
              </a:rPr>
              <a:t> (Row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Boolean) </a:t>
            </a:r>
            <a:r>
              <a:rPr lang="en-US" sz="1800" dirty="0">
                <a:solidFill>
                  <a:schemeClr val="accent1"/>
                </a:solidFill>
                <a:latin typeface="Courier New" charset="0"/>
                <a:ea typeface="Courier New" charset="0"/>
                <a:cs typeface="Courier New" charset="0"/>
                <a:sym typeface="Wingdings"/>
              </a:rPr>
              <a:t> </a:t>
            </a:r>
            <a:r>
              <a:rPr lang="en-US" sz="1800" dirty="0">
                <a:solidFill>
                  <a:schemeClr val="accent1"/>
                </a:solidFill>
                <a:latin typeface="Courier New" charset="0"/>
                <a:ea typeface="Courier New" charset="0"/>
                <a:cs typeface="Courier New" charset="0"/>
              </a:rPr>
              <a:t>Table</a:t>
            </a: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lgn="ctr">
              <a:buNone/>
            </a:pPr>
            <a:r>
              <a:rPr lang="en-US" sz="2400" b="1" dirty="0">
                <a:solidFill>
                  <a:schemeClr val="bg1"/>
                </a:solidFill>
                <a:latin typeface="Helvetica" charset="0"/>
                <a:ea typeface="Helvetica" charset="0"/>
                <a:cs typeface="Helvetica" charset="0"/>
              </a:rPr>
              <a:t>Practice in the Interactions Area!</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688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pPr marL="0" indent="0" algn="ctr">
              <a:buNone/>
            </a:pPr>
            <a:r>
              <a:rPr lang="en-US" sz="2400" b="1" dirty="0">
                <a:solidFill>
                  <a:schemeClr val="bg1"/>
                </a:solidFill>
                <a:latin typeface="Helvetica" charset="0"/>
                <a:ea typeface="Helvetica" charset="0"/>
                <a:cs typeface="Helvetica" charset="0"/>
              </a:rPr>
              <a:t>Group Challenges</a:t>
            </a:r>
          </a:p>
          <a:p>
            <a:r>
              <a:rPr lang="en-US" sz="2400" dirty="0">
                <a:solidFill>
                  <a:schemeClr val="bg1"/>
                </a:solidFill>
                <a:latin typeface="Helvetica" charset="0"/>
                <a:ea typeface="Helvetica" charset="0"/>
                <a:cs typeface="Helvetica" charset="0"/>
              </a:rPr>
              <a:t>Show a table of only cats, sorted oldest-to-youngest</a:t>
            </a:r>
          </a:p>
          <a:p>
            <a:r>
              <a:rPr lang="en-US" sz="2400" dirty="0">
                <a:solidFill>
                  <a:schemeClr val="bg1"/>
                </a:solidFill>
                <a:latin typeface="Helvetica" charset="0"/>
                <a:ea typeface="Courier New" charset="0"/>
                <a:cs typeface="Courier New" charset="0"/>
              </a:rPr>
              <a:t>Show a table of only fixed animals, in ascending order of the number of weeks at the shelter</a:t>
            </a:r>
          </a:p>
          <a:p>
            <a:r>
              <a:rPr lang="en-US" sz="2400" dirty="0">
                <a:solidFill>
                  <a:schemeClr val="bg1"/>
                </a:solidFill>
                <a:latin typeface="Helvetica" charset="0"/>
                <a:ea typeface="Courier New" charset="0"/>
                <a:cs typeface="Courier New" charset="0"/>
              </a:rPr>
              <a:t>Show a table of only young animals, with a new column containing the animal’s nametag.</a:t>
            </a:r>
          </a:p>
          <a:p>
            <a:endParaRPr lang="en-US" sz="2400" dirty="0">
              <a:solidFill>
                <a:schemeClr val="bg1"/>
              </a:solidFill>
              <a:latin typeface="Helvetica" charset="0"/>
              <a:ea typeface="Courier New" charset="0"/>
              <a:cs typeface="Courier New" charset="0"/>
            </a:endParaRPr>
          </a:p>
          <a:p>
            <a:endParaRPr lang="en-US" sz="2400" dirty="0">
              <a:solidFill>
                <a:schemeClr val="bg1"/>
              </a:solidFill>
              <a:latin typeface="Helvetica" charset="0"/>
              <a:ea typeface="Courier New" charset="0"/>
              <a:cs typeface="Courier New" charset="0"/>
            </a:endParaRPr>
          </a:p>
          <a:p>
            <a:pPr marL="0" indent="0" algn="ctr">
              <a:buNone/>
            </a:pPr>
            <a:r>
              <a:rPr lang="en-US" sz="2200" b="1" dirty="0">
                <a:solidFill>
                  <a:schemeClr val="bg1"/>
                </a:solidFill>
                <a:latin typeface="Helvetica" charset="0"/>
                <a:ea typeface="Helvetica" charset="0"/>
                <a:cs typeface="Helvetica" charset="0"/>
              </a:rPr>
              <a:t>Practice in the Interactions Area!</a:t>
            </a:r>
          </a:p>
          <a:p>
            <a:pPr marL="0" indent="0" algn="ctr">
              <a:buNone/>
            </a:pPr>
            <a:r>
              <a:rPr lang="en-US" sz="2200" b="1" dirty="0">
                <a:solidFill>
                  <a:schemeClr val="bg1"/>
                </a:solidFill>
                <a:latin typeface="Helvetica" charset="0"/>
                <a:ea typeface="Helvetica" charset="0"/>
                <a:cs typeface="Helvetica" charset="0"/>
              </a:rPr>
              <a:t>Turn to Page 26</a:t>
            </a:r>
            <a:r>
              <a:rPr lang="mr-IN" sz="2200" b="1" dirty="0">
                <a:solidFill>
                  <a:schemeClr val="bg1"/>
                </a:solidFill>
                <a:latin typeface="Helvetica" charset="0"/>
                <a:ea typeface="Helvetica" charset="0"/>
                <a:cs typeface="Helvetica" charset="0"/>
              </a:rPr>
              <a:t>…</a:t>
            </a:r>
            <a:endParaRPr lang="en-US" sz="2200" b="1" dirty="0">
              <a:solidFill>
                <a:schemeClr val="bg1"/>
              </a:solidFill>
              <a:latin typeface="Helvetica" charset="0"/>
              <a:ea typeface="Helvetica" charset="0"/>
              <a:cs typeface="Helvetica" charset="0"/>
            </a:endParaRPr>
          </a:p>
          <a:p>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8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r>
              <a:rPr lang="en-US" dirty="0"/>
              <a:t>How are methods different from functions?</a:t>
            </a:r>
          </a:p>
          <a:p>
            <a:r>
              <a:rPr lang="en-US" dirty="0"/>
              <a:t>Complete page 29</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9512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p>
          <a:p>
            <a:pPr marL="0" indent="0">
              <a:buNone/>
            </a:pPr>
            <a:r>
              <a:rPr lang="en-US" sz="1600" dirty="0">
                <a:latin typeface="Courier" pitchFamily="2" charset="0"/>
              </a:rPr>
              <a:t>Table1.build-colunm(“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Table2.build-colunm(“</a:t>
            </a:r>
            <a:r>
              <a:rPr lang="en-US" sz="1600" dirty="0" err="1">
                <a:latin typeface="Courier" pitchFamily="2" charset="0"/>
              </a:rPr>
              <a:t>img</a:t>
            </a:r>
            <a:r>
              <a:rPr lang="en-US" sz="1600" dirty="0">
                <a:latin typeface="Courier" pitchFamily="2" charset="0"/>
              </a:rPr>
              <a:t>”, nametag).filter(is-young).order-by(“age”)</a:t>
            </a:r>
          </a:p>
          <a:p>
            <a:pPr marL="0" indent="0">
              <a:buNone/>
            </a:pPr>
            <a:r>
              <a:rPr lang="en-US" sz="1600" dirty="0">
                <a:latin typeface="Courier" pitchFamily="2" charset="0"/>
              </a:rPr>
              <a:t>Table3.build-colunm(“</a:t>
            </a:r>
            <a:r>
              <a:rPr lang="en-US" sz="1600" dirty="0" err="1">
                <a:latin typeface="Courier" pitchFamily="2" charset="0"/>
              </a:rPr>
              <a:t>img</a:t>
            </a:r>
            <a:r>
              <a:rPr lang="en-US" sz="1600" dirty="0">
                <a:latin typeface="Courier" pitchFamily="2" charset="0"/>
              </a:rPr>
              <a:t>”, nametag).filter(is-young).order-by(“age”)</a:t>
            </a:r>
          </a:p>
          <a:p>
            <a:pPr marL="0" indent="0">
              <a:buNone/>
            </a:pPr>
            <a:endParaRPr lang="en-US" dirty="0"/>
          </a:p>
          <a:p>
            <a:r>
              <a:rPr lang="en-US" dirty="0"/>
              <a:t>That’s a lotta typing!</a:t>
            </a:r>
          </a:p>
          <a:p>
            <a:r>
              <a:rPr lang="en-US" dirty="0"/>
              <a:t>If we find a bug, we have to fix it </a:t>
            </a:r>
            <a:r>
              <a:rPr lang="en-US" i="1" dirty="0"/>
              <a:t>everywhere</a:t>
            </a:r>
          </a:p>
          <a:p>
            <a:r>
              <a:rPr lang="en-US" dirty="0"/>
              <a:t>Longer programs are harder to debug</a:t>
            </a:r>
            <a:endParaRPr lang="en-US" sz="16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11"/>
          </p:nvPr>
        </p:nvSpPr>
        <p:spPr/>
        <p:txBody>
          <a:bodyPr/>
          <a:lstStyle/>
          <a:p>
            <a:pPr>
              <a:defRPr/>
            </a:pPr>
            <a:r>
              <a:rPr lang="en-US"/>
              <a:t>www.BootstrapWorld.org     |    #BootstrapCS</a:t>
            </a:r>
            <a:endParaRPr lang="en-US" dirty="0"/>
          </a:p>
        </p:txBody>
      </p:sp>
      <p:sp>
        <p:nvSpPr>
          <p:cNvPr id="5" name="Rectangle 4">
            <a:extLst>
              <a:ext uri="{FF2B5EF4-FFF2-40B4-BE49-F238E27FC236}">
                <a16:creationId xmlns:a16="http://schemas.microsoft.com/office/drawing/2014/main" id="{FC429051-E16E-0A49-A8D9-64D2549EE0EA}"/>
              </a:ext>
            </a:extLst>
          </p:cNvPr>
          <p:cNvSpPr/>
          <p:nvPr/>
        </p:nvSpPr>
        <p:spPr>
          <a:xfrm>
            <a:off x="304800" y="2275582"/>
            <a:ext cx="8534400" cy="1077218"/>
          </a:xfrm>
          <a:prstGeom prst="rect">
            <a:avLst/>
          </a:prstGeom>
          <a:solidFill>
            <a:schemeClr val="tx1"/>
          </a:solidFill>
        </p:spPr>
        <p:txBody>
          <a:bodyPr wrap="square">
            <a:spAutoFit/>
          </a:bodyPr>
          <a:lstStyle/>
          <a:p>
            <a:pPr marL="0" indent="0">
              <a:buNone/>
            </a:pPr>
            <a:r>
              <a:rPr lang="en-US" sz="1600" dirty="0">
                <a:solidFill>
                  <a:schemeClr val="bg1"/>
                </a:solidFill>
                <a:latin typeface="Courier" pitchFamily="2" charset="0"/>
              </a:rPr>
              <a:t>do-thing(Table1)</a:t>
            </a:r>
          </a:p>
          <a:p>
            <a:pPr marL="0" indent="0">
              <a:buNone/>
            </a:pPr>
            <a:r>
              <a:rPr lang="en-US" sz="1600" dirty="0">
                <a:solidFill>
                  <a:schemeClr val="bg1"/>
                </a:solidFill>
                <a:latin typeface="Courier" pitchFamily="2" charset="0"/>
              </a:rPr>
              <a:t>do-thing(Table2)</a:t>
            </a:r>
          </a:p>
          <a:p>
            <a:pPr marL="0" indent="0">
              <a:buNone/>
            </a:pPr>
            <a:r>
              <a:rPr lang="en-US" sz="1600" dirty="0">
                <a:solidFill>
                  <a:schemeClr val="bg1"/>
                </a:solidFill>
                <a:latin typeface="Courier" pitchFamily="2" charset="0"/>
              </a:rPr>
              <a:t>do-thing(Table3)</a:t>
            </a:r>
          </a:p>
          <a:p>
            <a:pPr marL="0" indent="0">
              <a:buNone/>
            </a:pPr>
            <a:endParaRPr lang="en-US" sz="1600" dirty="0">
              <a:solidFill>
                <a:schemeClr val="bg1"/>
              </a:solidFill>
              <a:latin typeface="Courier" pitchFamily="2" charset="0"/>
            </a:endParaRPr>
          </a:p>
        </p:txBody>
      </p:sp>
    </p:spTree>
    <p:extLst>
      <p:ext uri="{BB962C8B-B14F-4D97-AF65-F5344CB8AC3E}">
        <p14:creationId xmlns:p14="http://schemas.microsoft.com/office/powerpoint/2010/main" val="15354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2: Order-of-Operations</a:t>
            </a:r>
          </a:p>
          <a:p>
            <a:pPr marL="0" indent="0">
              <a:buNone/>
            </a:pPr>
            <a:r>
              <a:rPr lang="en-US" sz="2000" dirty="0" err="1">
                <a:latin typeface="Courier" pitchFamily="2" charset="0"/>
              </a:rPr>
              <a:t>Table.build-columns.filter</a:t>
            </a:r>
            <a:r>
              <a:rPr lang="en-US" sz="2000" dirty="0">
                <a:latin typeface="Courier" pitchFamily="2" charset="0"/>
              </a:rPr>
              <a:t>(big-</a:t>
            </a:r>
            <a:r>
              <a:rPr lang="en-US" sz="2000" dirty="0" err="1">
                <a:latin typeface="Courier" pitchFamily="2" charset="0"/>
              </a:rPr>
              <a:t>img</a:t>
            </a:r>
            <a:r>
              <a:rPr lang="en-US" sz="2000" dirty="0">
                <a:latin typeface="Courier" pitchFamily="2" charset="0"/>
              </a:rPr>
              <a:t>).(“</a:t>
            </a:r>
            <a:r>
              <a:rPr lang="en-US" sz="2000" dirty="0" err="1">
                <a:latin typeface="Courier" pitchFamily="2" charset="0"/>
              </a:rPr>
              <a:t>img</a:t>
            </a:r>
            <a:r>
              <a:rPr lang="en-US" sz="2000" dirty="0">
                <a:latin typeface="Courier" pitchFamily="2" charset="0"/>
              </a:rPr>
              <a:t>”, “nametag”)</a:t>
            </a:r>
          </a:p>
          <a:p>
            <a:pPr marL="0" indent="0">
              <a:buNone/>
            </a:pPr>
            <a:endParaRPr lang="en-US" sz="2000" dirty="0">
              <a:latin typeface="Courier" pitchFamily="2" charset="0"/>
            </a:endParaRPr>
          </a:p>
          <a:p>
            <a:r>
              <a:rPr lang="en-US" dirty="0"/>
              <a:t>What’s wrong with this picture?</a:t>
            </a:r>
          </a:p>
          <a:p>
            <a:r>
              <a:rPr lang="en-US" dirty="0"/>
              <a:t>Order matters!</a:t>
            </a:r>
          </a:p>
          <a:p>
            <a:pPr marL="0" indent="0">
              <a:buNone/>
            </a:pPr>
            <a:endParaRPr lang="en-US" sz="2000" dirty="0">
              <a:latin typeface="Courier" pitchFamily="2" charset="0"/>
            </a:endParaRPr>
          </a:p>
          <a:p>
            <a:pPr marL="0" indent="0">
              <a:buNone/>
            </a:pPr>
            <a:endParaRPr lang="en-US" sz="2000" dirty="0">
              <a:latin typeface="Courier" pitchFamily="2" charset="0"/>
            </a:endParaRP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Plans</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826141"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get-kittens-tags</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Table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one of only the kittens, with nametags, sorted by age</a:t>
            </a:r>
          </a:p>
        </p:txBody>
      </p:sp>
      <p:graphicFrame>
        <p:nvGraphicFramePr>
          <p:cNvPr id="57" name="Table 56"/>
          <p:cNvGraphicFramePr>
            <a:graphicFrameLocks noGrp="1"/>
          </p:cNvGraphicFramePr>
          <p:nvPr>
            <p:extLst>
              <p:ext uri="{D42A27DB-BD31-4B8C-83A1-F6EECF244321}">
                <p14:modId xmlns:p14="http://schemas.microsoft.com/office/powerpoint/2010/main" val="4136143516"/>
              </p:ext>
            </p:extLst>
          </p:nvPr>
        </p:nvGraphicFramePr>
        <p:xfrm>
          <a:off x="2057400" y="2812003"/>
          <a:ext cx="3124200" cy="1440180"/>
        </p:xfrm>
        <a:graphic>
          <a:graphicData uri="http://schemas.openxmlformats.org/drawingml/2006/table">
            <a:tbl>
              <a:tblPr firstRow="1" firstCol="1" bandRow="1">
                <a:tableStyleId>{2D5ABB26-0587-4C30-8999-92F81FD0307C}</a:tableStyleId>
              </a:tblPr>
              <a:tblGrid>
                <a:gridCol w="985111">
                  <a:extLst>
                    <a:ext uri="{9D8B030D-6E8A-4147-A177-3AD203B41FA5}">
                      <a16:colId xmlns:a16="http://schemas.microsoft.com/office/drawing/2014/main" val="20000"/>
                    </a:ext>
                  </a:extLst>
                </a:gridCol>
                <a:gridCol w="883830">
                  <a:extLst>
                    <a:ext uri="{9D8B030D-6E8A-4147-A177-3AD203B41FA5}">
                      <a16:colId xmlns:a16="http://schemas.microsoft.com/office/drawing/2014/main" val="20001"/>
                    </a:ext>
                  </a:extLst>
                </a:gridCol>
                <a:gridCol w="523024">
                  <a:extLst>
                    <a:ext uri="{9D8B030D-6E8A-4147-A177-3AD203B41FA5}">
                      <a16:colId xmlns:a16="http://schemas.microsoft.com/office/drawing/2014/main" val="20002"/>
                    </a:ext>
                  </a:extLst>
                </a:gridCol>
                <a:gridCol w="732235">
                  <a:extLst>
                    <a:ext uri="{9D8B030D-6E8A-4147-A177-3AD203B41FA5}">
                      <a16:colId xmlns:a16="http://schemas.microsoft.com/office/drawing/2014/main" val="20006"/>
                    </a:ext>
                  </a:extLst>
                </a:gridCol>
              </a:tblGrid>
              <a:tr h="137160">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37744">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Sasha</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1"/>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Toggle</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dog</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3</a:t>
                      </a:r>
                    </a:p>
                  </a:txBody>
                  <a:tcPr marL="0" marR="0" marT="0" marB="0" anchor="ctr"/>
                </a:tc>
                <a:extLst>
                  <a:ext uri="{0D108BD9-81ED-4DB2-BD59-A6C34878D82A}">
                    <a16:rowId xmlns:a16="http://schemas.microsoft.com/office/drawing/2014/main" val="10002"/>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Buddy</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lizard</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12</a:t>
                      </a:r>
                    </a:p>
                  </a:txBody>
                  <a:tcPr marL="0" marR="0" marT="0" marB="0" anchor="ctr"/>
                </a:tc>
                <a:extLst>
                  <a:ext uri="{0D108BD9-81ED-4DB2-BD59-A6C34878D82A}">
                    <a16:rowId xmlns:a16="http://schemas.microsoft.com/office/drawing/2014/main" val="10003"/>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Wade</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4</a:t>
                      </a:r>
                    </a:p>
                  </a:txBody>
                  <a:tcPr marL="0" marR="0" marT="0" marB="0" anchor="ctr"/>
                </a:tc>
                <a:extLst>
                  <a:ext uri="{0D108BD9-81ED-4DB2-BD59-A6C34878D82A}">
                    <a16:rowId xmlns:a16="http://schemas.microsoft.com/office/drawing/2014/main" val="10004"/>
                  </a:ext>
                </a:extLst>
              </a:tr>
              <a:tr h="237744">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Mittens</a:t>
                      </a:r>
                    </a:p>
                  </a:txBody>
                  <a:tcPr marL="28575" marR="28575" marT="0" marB="0" anchor="ctr"/>
                </a:tc>
                <a:tc>
                  <a:txBody>
                    <a:bodyPr/>
                    <a:lstStyle/>
                    <a:p>
                      <a:pPr marL="0" marR="0" algn="ctr">
                        <a:lnSpc>
                          <a:spcPct val="200000"/>
                        </a:lnSpc>
                        <a:spcBef>
                          <a:spcPts val="0"/>
                        </a:spcBef>
                        <a:spcAft>
                          <a:spcPts val="0"/>
                        </a:spcAft>
                      </a:pPr>
                      <a:r>
                        <a:rPr lang="en-US" sz="900" spc="-50" baseline="0">
                          <a:solidFill>
                            <a:sysClr val="windowText" lastClr="000000"/>
                          </a:solidFill>
                          <a:effectLst/>
                          <a:latin typeface="Courier New" charset="0"/>
                          <a:ea typeface="Courier New" charset="0"/>
                          <a:cs typeface="Courier New" charset="0"/>
                        </a:rPr>
                        <a:t>cat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a:t>
                      </a:r>
                    </a:p>
                  </a:txBody>
                  <a:tcPr marL="28575" marR="28575" marT="0" marB="0" anchor="ctr"/>
                </a:tc>
                <a:tc>
                  <a:txBody>
                    <a:bodyPr/>
                    <a:lstStyle/>
                    <a:p>
                      <a:pPr marL="0" marR="0" algn="ctr">
                        <a:lnSpc>
                          <a:spcPct val="200000"/>
                        </a:lnSpc>
                        <a:spcBef>
                          <a:spcPts val="0"/>
                        </a:spcBef>
                        <a:spcAft>
                          <a:spcPts val="0"/>
                        </a:spcAft>
                      </a:pPr>
                      <a:r>
                        <a:rPr lang="en-US" sz="900" spc="-50" baseline="0" dirty="0">
                          <a:solidFill>
                            <a:sysClr val="windowText" lastClr="000000"/>
                          </a:solidFill>
                          <a:effectLst/>
                          <a:latin typeface="Courier New" charset="0"/>
                          <a:ea typeface="Courier New" charset="0"/>
                          <a:cs typeface="Courier New" charset="0"/>
                        </a:rPr>
                        <a:t>5</a:t>
                      </a: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5854699" y="2481217"/>
            <a:ext cx="3108634"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graphicFrame>
        <p:nvGraphicFramePr>
          <p:cNvPr id="60" name="Table 59"/>
          <p:cNvGraphicFramePr>
            <a:graphicFrameLocks noGrp="1"/>
          </p:cNvGraphicFramePr>
          <p:nvPr>
            <p:extLst>
              <p:ext uri="{D42A27DB-BD31-4B8C-83A1-F6EECF244321}">
                <p14:modId xmlns:p14="http://schemas.microsoft.com/office/powerpoint/2010/main" val="3038042521"/>
              </p:ext>
            </p:extLst>
          </p:nvPr>
        </p:nvGraphicFramePr>
        <p:xfrm>
          <a:off x="5854699" y="3090291"/>
          <a:ext cx="3108634" cy="643509"/>
        </p:xfrm>
        <a:graphic>
          <a:graphicData uri="http://schemas.openxmlformats.org/drawingml/2006/table">
            <a:tbl>
              <a:tblPr firstRow="1" firstCol="1" bandRow="1">
                <a:tableStyleId>{2D5ABB26-0587-4C30-8999-92F81FD0307C}</a:tableStyleId>
              </a:tblPr>
              <a:tblGrid>
                <a:gridCol w="722804">
                  <a:extLst>
                    <a:ext uri="{9D8B030D-6E8A-4147-A177-3AD203B41FA5}">
                      <a16:colId xmlns:a16="http://schemas.microsoft.com/office/drawing/2014/main" val="20000"/>
                    </a:ext>
                  </a:extLst>
                </a:gridCol>
                <a:gridCol w="832669">
                  <a:extLst>
                    <a:ext uri="{9D8B030D-6E8A-4147-A177-3AD203B41FA5}">
                      <a16:colId xmlns:a16="http://schemas.microsoft.com/office/drawing/2014/main" val="20001"/>
                    </a:ext>
                  </a:extLst>
                </a:gridCol>
                <a:gridCol w="520419">
                  <a:extLst>
                    <a:ext uri="{9D8B030D-6E8A-4147-A177-3AD203B41FA5}">
                      <a16:colId xmlns:a16="http://schemas.microsoft.com/office/drawing/2014/main" val="20002"/>
                    </a:ext>
                  </a:extLst>
                </a:gridCol>
                <a:gridCol w="1032742">
                  <a:extLst>
                    <a:ext uri="{9D8B030D-6E8A-4147-A177-3AD203B41FA5}">
                      <a16:colId xmlns:a16="http://schemas.microsoft.com/office/drawing/2014/main" val="20007"/>
                    </a:ext>
                  </a:extLst>
                </a:gridCol>
              </a:tblGrid>
              <a:tr h="137160">
                <a:tc>
                  <a:txBody>
                    <a:bodyPr/>
                    <a:lstStyle/>
                    <a:p>
                      <a:pPr marL="0" marR="0" algn="ctr">
                        <a:lnSpc>
                          <a:spcPct val="150000"/>
                        </a:lnSpc>
                        <a:spcBef>
                          <a:spcPts val="0"/>
                        </a:spcBef>
                        <a:spcAft>
                          <a:spcPts val="0"/>
                        </a:spcAft>
                      </a:pPr>
                      <a:r>
                        <a:rPr lang="en-US" sz="800" b="1" dirty="0">
                          <a:solidFill>
                            <a:sysClr val="windowText" lastClr="000000"/>
                          </a:solidFill>
                          <a:effectLst/>
                        </a:rPr>
                        <a:t>name</a:t>
                      </a:r>
                      <a:endParaRPr lang="en-US" sz="1200" b="1"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species</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a:t>
                      </a:r>
                      <a:endParaRPr lang="en-US" sz="1200" b="1"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800" b="1" dirty="0">
                          <a:solidFill>
                            <a:sysClr val="windowText" lastClr="000000"/>
                          </a:solidFill>
                          <a:effectLst/>
                        </a:rPr>
                        <a:t>tag</a:t>
                      </a:r>
                      <a:endParaRPr lang="en-US" sz="1200" b="1" dirty="0">
                        <a:solidFill>
                          <a:sysClr val="windowText" lastClr="00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7744">
                <a:tc>
                  <a:txBody>
                    <a:bodyPr/>
                    <a:lstStyle/>
                    <a:p>
                      <a:pPr marL="0" marR="0" algn="ctr">
                        <a:lnSpc>
                          <a:spcPct val="150000"/>
                        </a:lnSpc>
                        <a:spcBef>
                          <a:spcPts val="0"/>
                        </a:spcBef>
                        <a:spcAft>
                          <a:spcPts val="0"/>
                        </a:spcAft>
                      </a:pPr>
                      <a:r>
                        <a:rPr lang="en-US" sz="800" dirty="0">
                          <a:solidFill>
                            <a:sysClr val="windowText" lastClr="000000"/>
                          </a:solidFill>
                          <a:effectLst/>
                        </a:rPr>
                        <a:t>Sasha</a:t>
                      </a:r>
                      <a:endParaRPr lang="en-US" sz="1200" dirty="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cat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err="1">
                          <a:solidFill>
                            <a:srgbClr val="FF0000"/>
                          </a:solidFill>
                          <a:effectLst/>
                        </a:rPr>
                        <a:t>Sascha</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37744">
                <a:tc>
                  <a:txBody>
                    <a:bodyPr/>
                    <a:lstStyle/>
                    <a:p>
                      <a:pPr marL="0" marR="0" algn="ctr">
                        <a:lnSpc>
                          <a:spcPct val="150000"/>
                        </a:lnSpc>
                        <a:spcBef>
                          <a:spcPts val="0"/>
                        </a:spcBef>
                        <a:spcAft>
                          <a:spcPts val="0"/>
                        </a:spcAft>
                      </a:pPr>
                      <a:r>
                        <a:rPr lang="en-US" sz="800">
                          <a:solidFill>
                            <a:sysClr val="windowText" lastClr="000000"/>
                          </a:solidFill>
                          <a:effectLst/>
                        </a:rPr>
                        <a:t>Wade</a:t>
                      </a:r>
                      <a:endParaRPr lang="en-US" sz="1200">
                        <a:solidFill>
                          <a:sysClr val="windowText" lastClr="000000"/>
                        </a:solidFill>
                        <a:effectLst/>
                        <a:latin typeface="Times New Roman" charset="0"/>
                        <a:ea typeface="Arial Unicode MS" charset="0"/>
                      </a:endParaRPr>
                    </a:p>
                  </a:txBody>
                  <a:tcPr marL="28575" marR="28575"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a:solidFill>
                            <a:sysClr val="windowText" lastClr="000000"/>
                          </a:solidFill>
                          <a:effectLst/>
                        </a:rPr>
                        <a:t>cat</a:t>
                      </a:r>
                      <a:endParaRPr lang="en-US" sz="120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800" dirty="0">
                          <a:solidFill>
                            <a:sysClr val="windowText" lastClr="000000"/>
                          </a:solidFill>
                          <a:effectLst/>
                        </a:rPr>
                        <a:t>…</a:t>
                      </a:r>
                      <a:endParaRPr lang="en-US" sz="1200" dirty="0">
                        <a:solidFill>
                          <a:sysClr val="windowText" lastClr="000000"/>
                        </a:solidFill>
                        <a:effectLst/>
                        <a:latin typeface="Times New Roman" charset="0"/>
                        <a:ea typeface="Arial Unicode MS" charset="0"/>
                      </a:endParaRPr>
                    </a:p>
                  </a:txBody>
                  <a:tcPr marL="28575" marR="28575"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rgbClr val="FF0000"/>
                          </a:solidFill>
                          <a:effectLst/>
                        </a:rPr>
                        <a:t>Wade</a:t>
                      </a:r>
                      <a:endParaRPr lang="en-US" sz="1200" b="1" dirty="0">
                        <a:solidFill>
                          <a:srgbClr val="FF0000"/>
                        </a:solidFill>
                        <a:effectLst/>
                        <a:latin typeface="Times New Roman" charset="0"/>
                        <a:ea typeface="Arial Unicode MS" charset="0"/>
                      </a:endParaRPr>
                    </a:p>
                  </a:txBody>
                  <a:tcPr marL="0" marR="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1" name="Rectangle 60"/>
          <p:cNvSpPr/>
          <p:nvPr/>
        </p:nvSpPr>
        <p:spPr>
          <a:xfrm>
            <a:off x="2273451" y="104325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2" name="Rectangle 61"/>
          <p:cNvSpPr/>
          <p:nvPr/>
        </p:nvSpPr>
        <p:spPr>
          <a:xfrm>
            <a:off x="5717659" y="2481218"/>
            <a:ext cx="182614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get-kittens-tags</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1015663"/>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.filter(is-kitten)</a:t>
            </a:r>
          </a:p>
          <a:p>
            <a:pPr>
              <a:spcAft>
                <a:spcPts val="0"/>
              </a:spcAft>
            </a:pPr>
            <a:r>
              <a:rPr lang="en-US" sz="1500" dirty="0">
                <a:solidFill>
                  <a:schemeClr val="bg1"/>
                </a:solidFill>
                <a:latin typeface="Courier New" charset="0"/>
                <a:ea typeface="Courier New" charset="0"/>
                <a:cs typeface="Courier New" charset="0"/>
              </a:rPr>
              <a:t>.order-by(“age”)</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t</a:t>
            </a:r>
            <a:endParaRPr lang="en-US" sz="1500" b="1" dirty="0"/>
          </a:p>
        </p:txBody>
      </p:sp>
      <p:sp>
        <p:nvSpPr>
          <p:cNvPr id="69" name="Rounded Rectangle 68"/>
          <p:cNvSpPr/>
          <p:nvPr/>
        </p:nvSpPr>
        <p:spPr>
          <a:xfrm>
            <a:off x="3521676" y="5955957"/>
            <a:ext cx="1126524" cy="216243"/>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Elbow Connector 70"/>
          <p:cNvCxnSpPr>
            <a:stCxn id="69" idx="1"/>
          </p:cNvCxnSpPr>
          <p:nvPr/>
        </p:nvCxnSpPr>
        <p:spPr>
          <a:xfrm rot="10800000">
            <a:off x="998326" y="2743119"/>
            <a:ext cx="2523351" cy="33209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2.5E-6 -4.44444E-6 L 0.37413 0.20973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59" grpId="0"/>
      <p:bldP spid="61" grpId="0"/>
      <p:bldP spid="61" grpId="1"/>
      <p:bldP spid="62" grpId="0"/>
      <p:bldP spid="62" grpId="1"/>
      <p:bldP spid="64" grpId="0"/>
      <p:bldP spid="64" grpId="1"/>
      <p:bldP spid="68" grpId="0"/>
      <p:bldP spid="69" grpId="0" animBg="1"/>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Table Plan Practice</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
        <p:nvSpPr>
          <p:cNvPr id="7" name="Content Placeholder 2">
            <a:extLst>
              <a:ext uri="{FF2B5EF4-FFF2-40B4-BE49-F238E27FC236}">
                <a16:creationId xmlns:a16="http://schemas.microsoft.com/office/drawing/2014/main" id="{180E6B37-3A73-944B-841D-59FABF9F61F2}"/>
              </a:ext>
            </a:extLst>
          </p:cNvPr>
          <p:cNvSpPr txBox="1">
            <a:spLocks/>
          </p:cNvSpPr>
          <p:nvPr/>
        </p:nvSpPr>
        <p:spPr bwMode="auto">
          <a:xfrm>
            <a:off x="304800" y="1752600"/>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1"/>
              </a:buClr>
              <a:buSzPct val="70000"/>
              <a:buFont typeface="Wingdings" charset="2"/>
              <a:buChar char="§"/>
              <a:defRPr sz="2800" kern="1200">
                <a:solidFill>
                  <a:srgbClr val="000000"/>
                </a:solidFill>
                <a:latin typeface="Arial" charset="0"/>
                <a:ea typeface="Arial" charset="0"/>
                <a:cs typeface="Arial" charset="0"/>
              </a:defRPr>
            </a:lvl1pPr>
            <a:lvl2pPr marL="742950" indent="-285750" algn="l" rtl="0" eaLnBrk="0" fontAlgn="base" hangingPunct="0">
              <a:spcBef>
                <a:spcPct val="20000"/>
              </a:spcBef>
              <a:spcAft>
                <a:spcPct val="0"/>
              </a:spcAft>
              <a:buClr>
                <a:schemeClr val="bg1"/>
              </a:buClr>
              <a:buSzPct val="70000"/>
              <a:buFont typeface="Wingdings" charset="2"/>
              <a:buChar char="§"/>
              <a:defRPr sz="2400" kern="1200">
                <a:solidFill>
                  <a:schemeClr val="bg1"/>
                </a:solidFill>
                <a:latin typeface="Arial" charset="0"/>
                <a:ea typeface="Arial" charset="0"/>
                <a:cs typeface="Arial" charset="0"/>
              </a:defRPr>
            </a:lvl2pPr>
            <a:lvl3pPr marL="1143000" indent="-228600" algn="l" rtl="0" eaLnBrk="0" fontAlgn="base" hangingPunct="0">
              <a:spcBef>
                <a:spcPct val="20000"/>
              </a:spcBef>
              <a:spcAft>
                <a:spcPct val="0"/>
              </a:spcAft>
              <a:buClr>
                <a:schemeClr val="bg1"/>
              </a:buClr>
              <a:buSzPct val="70000"/>
              <a:buFont typeface="Wingdings" charset="2"/>
              <a:buChar char="§"/>
              <a:defRPr sz="2000" kern="1200">
                <a:solidFill>
                  <a:srgbClr val="000000"/>
                </a:solidFill>
                <a:latin typeface="Arial" charset="0"/>
                <a:ea typeface="Arial" charset="0"/>
                <a:cs typeface="Arial" charset="0"/>
              </a:defRPr>
            </a:lvl3pPr>
            <a:lvl4pPr marL="1600200" indent="-228600" algn="l" rtl="0" eaLnBrk="0" fontAlgn="base" hangingPunct="0">
              <a:spcBef>
                <a:spcPct val="20000"/>
              </a:spcBef>
              <a:spcAft>
                <a:spcPct val="0"/>
              </a:spcAft>
              <a:buClr>
                <a:schemeClr val="bg1"/>
              </a:buClr>
              <a:buSzPct val="70000"/>
              <a:buFont typeface="Wingdings" charset="2"/>
              <a:buChar char="§"/>
              <a:defRPr kern="1200">
                <a:solidFill>
                  <a:schemeClr val="bg1"/>
                </a:solidFill>
                <a:latin typeface="Arial" charset="0"/>
                <a:ea typeface="Arial" charset="0"/>
                <a:cs typeface="Arial" charset="0"/>
              </a:defRPr>
            </a:lvl4pPr>
            <a:lvl5pPr marL="2057400" indent="-228600" algn="l" rtl="0" eaLnBrk="0" fontAlgn="base" hangingPunct="0">
              <a:spcBef>
                <a:spcPct val="20000"/>
              </a:spcBef>
              <a:spcAft>
                <a:spcPct val="0"/>
              </a:spcAft>
              <a:buClr>
                <a:schemeClr val="bg1"/>
              </a:buClr>
              <a:buSzPct val="60000"/>
              <a:buFont typeface="Wingdings" charset="2"/>
              <a:buChar char="§"/>
              <a:defRPr sz="1600" kern="1200">
                <a:solidFill>
                  <a:schemeClr val="bg1"/>
                </a:solidFill>
                <a:latin typeface="Arial" charset="0"/>
                <a:ea typeface="Arial" charset="0"/>
                <a:cs typeface="Arial" charset="0"/>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a:lstStyle>
          <a:p>
            <a:pPr marL="0" indent="0">
              <a:buFont typeface="Wingdings" charset="2"/>
              <a:buNone/>
            </a:pPr>
            <a:r>
              <a:rPr lang="en-US" b="1" dirty="0">
                <a:latin typeface="Arial" panose="020B0604020202020204" pitchFamily="34" charset="0"/>
                <a:cs typeface="Arial" panose="020B0604020202020204" pitchFamily="34" charset="0"/>
              </a:rPr>
              <a:t>Complete pages 31, 32 and 33</a:t>
            </a:r>
          </a:p>
          <a:p>
            <a:endParaRPr lang="en-US" dirty="0">
              <a:latin typeface="Arial" panose="020B0604020202020204" pitchFamily="34" charset="0"/>
              <a:cs typeface="Arial" panose="020B0604020202020204" pitchFamily="34" charset="0"/>
            </a:endParaRP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i="1" dirty="0">
                <a:latin typeface="Helvetica" charset="0"/>
                <a:ea typeface="ＭＳ Ｐゴシック" charset="-128"/>
                <a:cs typeface="Helvetica" charset="0"/>
              </a:rPr>
              <a:t>Top-Down Design</a:t>
            </a:r>
            <a:endParaRPr lang="en-US" altLang="en-US" i="1" dirty="0">
              <a:latin typeface="Helvetica" charset="0"/>
              <a:ea typeface="Helvetica" charset="0"/>
              <a:cs typeface="Helvetica" charset="0"/>
            </a:endParaRPr>
          </a:p>
        </p:txBody>
      </p:sp>
    </p:spTree>
    <p:extLst>
      <p:ext uri="{BB962C8B-B14F-4D97-AF65-F5344CB8AC3E}">
        <p14:creationId xmlns:p14="http://schemas.microsoft.com/office/powerpoint/2010/main" val="204143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p:cTn id="27" dur="1000" fill="hold"/>
                                        <p:tgtEl>
                                          <p:spTgt spid="7">
                                            <p:txEl>
                                              <p:pRg st="6" end="6"/>
                                            </p:txEl>
                                          </p:spTgt>
                                        </p:tgtEl>
                                        <p:attrNameLst>
                                          <p:attrName>ppt_w</p:attrName>
                                        </p:attrNameLst>
                                      </p:cBhvr>
                                      <p:tavLst>
                                        <p:tav tm="0">
                                          <p:val>
                                            <p:fltVal val="0"/>
                                          </p:val>
                                        </p:tav>
                                        <p:tav tm="100000">
                                          <p:val>
                                            <p:strVal val="#ppt_w"/>
                                          </p:val>
                                        </p:tav>
                                      </p:tavLst>
                                    </p:anim>
                                    <p:anim calcmode="lin" valueType="num">
                                      <p:cBhvr>
                                        <p:cTn id="28" dur="1000" fill="hold"/>
                                        <p:tgtEl>
                                          <p:spTgt spid="7">
                                            <p:txEl>
                                              <p:pRg st="6" end="6"/>
                                            </p:txEl>
                                          </p:spTgt>
                                        </p:tgtEl>
                                        <p:attrNameLst>
                                          <p:attrName>ppt_h</p:attrName>
                                        </p:attrNameLst>
                                      </p:cBhvr>
                                      <p:tavLst>
                                        <p:tav tm="0">
                                          <p:val>
                                            <p:fltVal val="0"/>
                                          </p:val>
                                        </p:tav>
                                        <p:tav tm="100000">
                                          <p:val>
                                            <p:strVal val="#ppt_h"/>
                                          </p:val>
                                        </p:tav>
                                      </p:tavLst>
                                    </p:anim>
                                    <p:anim calcmode="lin" valueType="num">
                                      <p:cBhvr>
                                        <p:cTn id="29" dur="1000" fill="hold"/>
                                        <p:tgtEl>
                                          <p:spTgt spid="7">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Your Dataset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What kind of transformations might you do with </a:t>
            </a:r>
            <a:r>
              <a:rPr lang="en-US" i="1" dirty="0">
                <a:latin typeface="Arial" panose="020B0604020202020204" pitchFamily="34" charset="0"/>
                <a:cs typeface="Arial" panose="020B0604020202020204" pitchFamily="34" charset="0"/>
              </a:rPr>
              <a:t>your</a:t>
            </a:r>
            <a:r>
              <a:rPr lang="en-US" dirty="0">
                <a:latin typeface="Arial" panose="020B0604020202020204" pitchFamily="34" charset="0"/>
                <a:cs typeface="Arial" panose="020B0604020202020204" pitchFamily="34" charset="0"/>
              </a:rPr>
              <a:t> dataset?</a:t>
            </a:r>
          </a:p>
          <a:p>
            <a:r>
              <a:rPr lang="en-US" dirty="0">
                <a:latin typeface="Arial" panose="020B0604020202020204" pitchFamily="34" charset="0"/>
                <a:cs typeface="Arial" panose="020B0604020202020204" pitchFamily="34" charset="0"/>
              </a:rPr>
              <a:t>Re-order?</a:t>
            </a:r>
          </a:p>
          <a:p>
            <a:r>
              <a:rPr lang="en-US" dirty="0">
                <a:latin typeface="Arial" panose="020B0604020202020204" pitchFamily="34" charset="0"/>
                <a:cs typeface="Arial" panose="020B0604020202020204" pitchFamily="34" charset="0"/>
              </a:rPr>
              <a:t>Filter?</a:t>
            </a:r>
          </a:p>
          <a:p>
            <a:r>
              <a:rPr lang="en-US" dirty="0">
                <a:latin typeface="Arial" panose="020B0604020202020204" pitchFamily="34" charset="0"/>
                <a:cs typeface="Arial" panose="020B0604020202020204" pitchFamily="34" charset="0"/>
              </a:rPr>
              <a:t>Compute new columns?</a:t>
            </a:r>
          </a:p>
          <a:p>
            <a:pPr marL="0" indent="0">
              <a:buNone/>
            </a:pPr>
            <a:endParaRPr lang="en-US" b="1" dirty="0">
              <a:latin typeface="Arial" panose="020B0604020202020204" pitchFamily="34" charset="0"/>
              <a:cs typeface="Arial" panose="020B0604020202020204" pitchFamily="34" charset="0"/>
            </a:endParaRPr>
          </a:p>
          <a:p>
            <a:pPr marL="0" indent="0">
              <a:buNone/>
            </a:pPr>
            <a:r>
              <a:rPr lang="en-US" b="1" dirty="0">
                <a:latin typeface="Arial" panose="020B0604020202020204" pitchFamily="34" charset="0"/>
                <a:cs typeface="Arial" panose="020B0604020202020204" pitchFamily="34" charset="0"/>
              </a:rPr>
              <a:t>Complete page 34</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17695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Quantity</a:t>
            </a:r>
          </a:p>
        </p:txBody>
      </p:sp>
      <p:sp>
        <p:nvSpPr>
          <p:cNvPr id="3" name="Content Placeholder 2"/>
          <p:cNvSpPr>
            <a:spLocks noGrp="1"/>
          </p:cNvSpPr>
          <p:nvPr>
            <p:ph idx="1"/>
          </p:nvPr>
        </p:nvSpPr>
        <p:spPr/>
        <p:txBody>
          <a:bodyPr/>
          <a:lstStyle/>
          <a:p>
            <a:r>
              <a:rPr lang="en-US" dirty="0"/>
              <a:t>Complete </a:t>
            </a:r>
            <a:r>
              <a:rPr lang="en-US" b="1" dirty="0"/>
              <a:t>Page 37-38</a:t>
            </a:r>
          </a:p>
          <a:p>
            <a:r>
              <a:rPr lang="en-US" dirty="0"/>
              <a:t>On page 36…</a:t>
            </a:r>
          </a:p>
          <a:p>
            <a:pPr lvl="1"/>
            <a:r>
              <a:rPr lang="en-US" dirty="0"/>
              <a:t>What do you </a:t>
            </a:r>
            <a:r>
              <a:rPr lang="en-US" b="1" dirty="0"/>
              <a:t>Notice</a:t>
            </a:r>
            <a:r>
              <a:rPr lang="en-US" dirty="0"/>
              <a:t> about these charts?</a:t>
            </a:r>
          </a:p>
          <a:p>
            <a:pPr lvl="1"/>
            <a:r>
              <a:rPr lang="en-US" dirty="0"/>
              <a:t>What do you </a:t>
            </a:r>
            <a:r>
              <a:rPr lang="en-US" b="1" dirty="0"/>
              <a:t>Wonder</a:t>
            </a:r>
            <a:r>
              <a:rPr lang="en-US" dirty="0"/>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00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Open the </a:t>
            </a:r>
            <a:r>
              <a:rPr lang="en-US" sz="2400" dirty="0">
                <a:latin typeface="Arial" panose="020B0604020202020204" pitchFamily="34" charset="0"/>
                <a:cs typeface="Arial" panose="020B0604020202020204" pitchFamily="34" charset="0"/>
                <a:hlinkClick r:id="rId2"/>
              </a:rPr>
              <a:t>Animals w/Functions Starter File</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76200" y="2451525"/>
            <a:ext cx="8915400" cy="1015663"/>
          </a:xfrm>
          <a:prstGeom prst="rect">
            <a:avLst/>
          </a:prstGeom>
          <a:noFill/>
        </p:spPr>
        <p:txBody>
          <a:bodyPr wrap="square" rtlCol="0">
            <a:spAutoFit/>
          </a:bodyPr>
          <a:lstStyle/>
          <a:p>
            <a:pPr algn="ctr"/>
            <a:r>
              <a:rPr lang="en-US" sz="2000" spc="-100" dirty="0">
                <a:solidFill>
                  <a:schemeClr val="accent1"/>
                </a:solidFill>
                <a:latin typeface="Courier New" charset="0"/>
                <a:ea typeface="Courier New" charset="0"/>
                <a:cs typeface="Courier New" charset="0"/>
              </a:rPr>
              <a:t>bar-chart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pie-chart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values: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p:txBody>
      </p:sp>
      <p:sp>
        <p:nvSpPr>
          <p:cNvPr id="6" name="Rectangle 5"/>
          <p:cNvSpPr/>
          <p:nvPr/>
        </p:nvSpPr>
        <p:spPr>
          <a:xfrm>
            <a:off x="961132" y="3894265"/>
            <a:ext cx="7374135" cy="461665"/>
          </a:xfrm>
          <a:prstGeom prst="rect">
            <a:avLst/>
          </a:prstGeom>
        </p:spPr>
        <p:txBody>
          <a:bodyPr wrap="none">
            <a:spAutoFit/>
          </a:bodyPr>
          <a:lstStyle/>
          <a:p>
            <a:r>
              <a:rPr lang="en-US" dirty="0">
                <a:solidFill>
                  <a:srgbClr val="555555"/>
                </a:solidFill>
                <a:latin typeface="Courier New" charset="0"/>
                <a:ea typeface="Courier New" charset="0"/>
                <a:cs typeface="Courier New" charset="0"/>
              </a:rPr>
              <a:t>pie-chart(</a:t>
            </a:r>
            <a:r>
              <a:rPr lang="en-US" dirty="0">
                <a:solidFill>
                  <a:srgbClr val="4D5966"/>
                </a:solidFill>
                <a:latin typeface="Courier New" charset="0"/>
                <a:ea typeface="Courier New" charset="0"/>
                <a:cs typeface="Courier New" charset="0"/>
              </a:rPr>
              <a:t>animals-table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"name"</a:t>
            </a:r>
            <a:r>
              <a:rPr lang="en-US" dirty="0">
                <a:solidFill>
                  <a:srgbClr val="555555"/>
                </a:solidFill>
                <a:latin typeface="Courier New" charset="0"/>
                <a:ea typeface="Courier New" charset="0"/>
                <a:cs typeface="Courier New" charset="0"/>
              </a:rPr>
              <a:t>,</a:t>
            </a:r>
            <a:r>
              <a:rPr lang="en-US" dirty="0">
                <a:solidFill>
                  <a:srgbClr val="666666"/>
                </a:solidFill>
                <a:latin typeface="Courier New" charset="0"/>
                <a:ea typeface="Courier New" charset="0"/>
                <a:cs typeface="Courier New" charset="0"/>
              </a:rPr>
              <a:t> </a:t>
            </a:r>
            <a:r>
              <a:rPr lang="en-US" dirty="0">
                <a:solidFill>
                  <a:srgbClr val="228B22"/>
                </a:solidFill>
                <a:latin typeface="Courier New" charset="0"/>
                <a:ea typeface="Courier New" charset="0"/>
                <a:cs typeface="Courier New" charset="0"/>
              </a:rPr>
              <a:t>"age"</a:t>
            </a:r>
            <a:r>
              <a:rPr lang="en-US" dirty="0">
                <a:solidFill>
                  <a:srgbClr val="555555"/>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8" name="Rectangle 7"/>
          <p:cNvSpPr>
            <a:spLocks noChangeArrowheads="1"/>
          </p:cNvSpPr>
          <p:nvPr/>
        </p:nvSpPr>
        <p:spPr bwMode="auto">
          <a:xfrm>
            <a:off x="304800" y="4419600"/>
            <a:ext cx="88392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400" dirty="0">
                <a:latin typeface="Arial" panose="020B0604020202020204" pitchFamily="34" charset="0"/>
                <a:cs typeface="Arial" panose="020B0604020202020204" pitchFamily="34" charset="0"/>
              </a:rPr>
              <a:t>Interactive charts!</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Turn to page 39, and write the Contract and Purpose</a:t>
            </a:r>
          </a:p>
          <a:p>
            <a:pPr marL="342900" indent="-342900" eaLnBrk="1" hangingPunct="1">
              <a:spcBef>
                <a:spcPts val="0"/>
              </a:spcBef>
              <a:spcAft>
                <a:spcPts val="1200"/>
              </a:spcAft>
              <a:buClr>
                <a:srgbClr val="4C4C4C"/>
              </a:buClr>
              <a:buSzTx/>
            </a:pPr>
            <a:r>
              <a:rPr lang="en-US" sz="2400" dirty="0">
                <a:latin typeface="Arial" panose="020B0604020202020204" pitchFamily="34" charset="0"/>
                <a:ea typeface="Arial" charset="0"/>
                <a:cs typeface="Arial" panose="020B0604020202020204" pitchFamily="34" charset="0"/>
              </a:rPr>
              <a:t>The result can be an </a:t>
            </a:r>
            <a:r>
              <a:rPr lang="en-US" sz="2400" i="1" dirty="0">
                <a:latin typeface="Arial" panose="020B0604020202020204" pitchFamily="34" charset="0"/>
                <a:ea typeface="Arial" charset="0"/>
                <a:cs typeface="Arial" panose="020B0604020202020204" pitchFamily="34" charset="0"/>
              </a:rPr>
              <a:t>Image!</a:t>
            </a:r>
            <a:r>
              <a:rPr lang="en-US" sz="2400" dirty="0">
                <a:latin typeface="Arial" panose="020B0604020202020204" pitchFamily="34" charset="0"/>
                <a:ea typeface="Arial" charset="0"/>
                <a:cs typeface="Arial" panose="020B0604020202020204" pitchFamily="34" charset="0"/>
              </a:rPr>
              <a:t> Draw a pie-chart for your sample table.</a:t>
            </a:r>
            <a:endParaRPr lang="en-US" sz="2400" i="1" dirty="0">
              <a:latin typeface="Arial" charset="0"/>
              <a:ea typeface="Arial" charset="0"/>
              <a:cs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500"/>
                                        <p:tgtEl>
                                          <p:spTgt spid="8">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807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r>
              <a:rPr lang="en-US" sz="1600" dirty="0">
                <a:latin typeface="Arial" charset="0"/>
                <a:ea typeface="Arial" charset="0"/>
                <a:cs typeface="Arial" charset="0"/>
              </a:rPr>
              <a:t>Is properly representative of the entire dataset</a:t>
            </a:r>
          </a:p>
          <a:p>
            <a:pPr lvl="1" indent="0" eaLnBrk="1" hangingPunct="1">
              <a:spcAft>
                <a:spcPts val="600"/>
              </a:spcAft>
              <a:buClr>
                <a:srgbClr val="4C4C4C"/>
              </a:buClr>
              <a:buSzTx/>
              <a:buNone/>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40, Practice on 41</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220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Make a bar and a pie chart for two columns in your dataset</a:t>
            </a:r>
          </a:p>
          <a:p>
            <a:pPr marL="1041400" lvl="1" indent="-298450" eaLnBrk="1" hangingPunct="1">
              <a:spcAft>
                <a:spcPts val="1800"/>
              </a:spcAft>
              <a:buClr>
                <a:srgbClr val="4C4C4C"/>
              </a:buClr>
              <a:buSzTx/>
            </a:pPr>
            <a:r>
              <a:rPr lang="en-US" sz="2000" i="1" dirty="0">
                <a:latin typeface="Arial" charset="0"/>
                <a:ea typeface="Arial" charset="0"/>
                <a:cs typeface="Arial" charset="0"/>
              </a:rPr>
              <a:t>Feel free to use the blank Table Plans on Pages 42-43!</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Write up your findings on Page 44</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26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6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47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dirty="0">
                <a:solidFill>
                  <a:schemeClr val="accent1"/>
                </a:solidFill>
                <a:latin typeface="Courier New" charset="0"/>
                <a:ea typeface="Courier New" charset="0"/>
                <a:cs typeface="Courier New" charset="0"/>
              </a:rPr>
              <a:t>box-plot</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Table, col </a:t>
            </a:r>
            <a:r>
              <a:rPr lang="en-US" sz="2400" kern="600" spc="-300" dirty="0">
                <a:solidFill>
                  <a:schemeClr val="accent1"/>
                </a:solidFill>
                <a:latin typeface="Courier New" charset="0"/>
                <a:ea typeface="Courier New" charset="0"/>
                <a:cs typeface="Courier New" charset="0"/>
              </a:rPr>
              <a:t>::</a:t>
            </a:r>
            <a:r>
              <a:rPr lang="en-US" sz="2400" dirty="0">
                <a:solidFill>
                  <a:schemeClr val="accent1"/>
                </a:solidFill>
                <a:latin typeface="Courier New" charset="0"/>
                <a:ea typeface="Courier New" charset="0"/>
                <a:cs typeface="Courier New" charset="0"/>
              </a:rPr>
              <a:t> String) </a:t>
            </a:r>
            <a:r>
              <a:rPr lang="en-US" sz="240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47</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variation-dog-plot</a:t>
            </a:r>
          </a:p>
        </p:txBody>
      </p:sp>
      <p:pic>
        <p:nvPicPr>
          <p:cNvPr id="6" name="Picture 5"/>
          <p:cNvPicPr>
            <a:picLocks noChangeAspect="1"/>
          </p:cNvPicPr>
          <p:nvPr/>
        </p:nvPicPr>
        <p:blipFill>
          <a:blip r:embed="rId3"/>
          <a:stretch>
            <a:fillRect/>
          </a:stretch>
        </p:blipFill>
        <p:spPr>
          <a:xfrm>
            <a:off x="2057400" y="914400"/>
            <a:ext cx="7066005" cy="6002723"/>
          </a:xfrm>
          <a:prstGeom prst="rect">
            <a:avLst/>
          </a:prstGeom>
        </p:spPr>
      </p:pic>
      <p:sp>
        <p:nvSpPr>
          <p:cNvPr id="53" name="TextBox 52"/>
          <p:cNvSpPr txBox="1"/>
          <p:nvPr/>
        </p:nvSpPr>
        <p:spPr>
          <a:xfrm>
            <a:off x="2273451" y="1047664"/>
            <a:ext cx="1928733"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54" name="TextBox 53"/>
          <p:cNvSpPr txBox="1"/>
          <p:nvPr/>
        </p:nvSpPr>
        <p:spPr>
          <a:xfrm>
            <a:off x="4572000" y="1051782"/>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1047664"/>
            <a:ext cx="1531838" cy="323165"/>
          </a:xfrm>
          <a:prstGeom prst="rect">
            <a:avLst/>
          </a:prstGeom>
          <a:noFill/>
        </p:spPr>
        <p:txBody>
          <a:bodyPr wrap="square" rtlCol="0">
            <a:spAutoFit/>
          </a:bodyPr>
          <a:lstStyle/>
          <a:p>
            <a:pPr algn="ctr"/>
            <a:r>
              <a:rPr lang="en-US" sz="1500" b="1" spc="-100">
                <a:solidFill>
                  <a:schemeClr val="bg1"/>
                </a:solidFill>
                <a:latin typeface="Courier New" charset="0"/>
                <a:ea typeface="Courier New" charset="0"/>
                <a:cs typeface="Courier New" charset="0"/>
              </a:rPr>
              <a:t>Image</a:t>
            </a:r>
            <a:endParaRPr lang="en-US" sz="1500" b="1" spc="-100" dirty="0">
              <a:solidFill>
                <a:schemeClr val="bg1"/>
              </a:solidFill>
              <a:latin typeface="Courier New" charset="0"/>
              <a:ea typeface="Courier New" charset="0"/>
              <a:cs typeface="Courier New" charset="0"/>
            </a:endParaRPr>
          </a:p>
        </p:txBody>
      </p:sp>
      <p:sp>
        <p:nvSpPr>
          <p:cNvPr id="56" name="TextBox 55"/>
          <p:cNvSpPr txBox="1"/>
          <p:nvPr/>
        </p:nvSpPr>
        <p:spPr>
          <a:xfrm>
            <a:off x="2273451" y="1412032"/>
            <a:ext cx="6689882" cy="323165"/>
          </a:xfrm>
          <a:prstGeom prst="rect">
            <a:avLst/>
          </a:prstGeom>
          <a:noFill/>
        </p:spPr>
        <p:txBody>
          <a:bodyPr wrap="square" rtlCol="0">
            <a:spAutoFit/>
          </a:bodyPr>
          <a:lstStyle/>
          <a:p>
            <a:r>
              <a:rPr lang="en-US" sz="1500" b="1" spc="-100" dirty="0">
                <a:solidFill>
                  <a:schemeClr val="bg1"/>
                </a:solidFill>
                <a:latin typeface="Courier New" charset="0"/>
                <a:ea typeface="Courier New" charset="0"/>
                <a:cs typeface="Courier New" charset="0"/>
              </a:rPr>
              <a:t>Produce a box-plot of the ages for dogs in the animals table</a:t>
            </a:r>
          </a:p>
        </p:txBody>
      </p:sp>
      <p:graphicFrame>
        <p:nvGraphicFramePr>
          <p:cNvPr id="57" name="Table 56"/>
          <p:cNvGraphicFramePr>
            <a:graphicFrameLocks noGrp="1"/>
          </p:cNvGraphicFramePr>
          <p:nvPr>
            <p:extLst>
              <p:ext uri="{D42A27DB-BD31-4B8C-83A1-F6EECF244321}">
                <p14:modId xmlns:p14="http://schemas.microsoft.com/office/powerpoint/2010/main" val="459318555"/>
              </p:ext>
            </p:extLst>
          </p:nvPr>
        </p:nvGraphicFramePr>
        <p:xfrm>
          <a:off x="2057400" y="2812003"/>
          <a:ext cx="3111845" cy="1466956"/>
        </p:xfrm>
        <a:graphic>
          <a:graphicData uri="http://schemas.openxmlformats.org/drawingml/2006/table">
            <a:tbl>
              <a:tblPr firstRow="1" firstCol="1" bandRow="1">
                <a:tableStyleId>{2D5ABB26-0587-4C30-8999-92F81FD0307C}</a:tableStyleId>
              </a:tblPr>
              <a:tblGrid>
                <a:gridCol w="612235">
                  <a:extLst>
                    <a:ext uri="{9D8B030D-6E8A-4147-A177-3AD203B41FA5}">
                      <a16:colId xmlns:a16="http://schemas.microsoft.com/office/drawing/2014/main" val="20000"/>
                    </a:ext>
                  </a:extLst>
                </a:gridCol>
                <a:gridCol w="549290">
                  <a:extLst>
                    <a:ext uri="{9D8B030D-6E8A-4147-A177-3AD203B41FA5}">
                      <a16:colId xmlns:a16="http://schemas.microsoft.com/office/drawing/2014/main" val="20001"/>
                    </a:ext>
                  </a:extLst>
                </a:gridCol>
                <a:gridCol w="325053">
                  <a:extLst>
                    <a:ext uri="{9D8B030D-6E8A-4147-A177-3AD203B41FA5}">
                      <a16:colId xmlns:a16="http://schemas.microsoft.com/office/drawing/2014/main" val="20002"/>
                    </a:ext>
                  </a:extLst>
                </a:gridCol>
                <a:gridCol w="390064">
                  <a:extLst>
                    <a:ext uri="{9D8B030D-6E8A-4147-A177-3AD203B41FA5}">
                      <a16:colId xmlns:a16="http://schemas.microsoft.com/office/drawing/2014/main" val="20003"/>
                    </a:ext>
                  </a:extLst>
                </a:gridCol>
                <a:gridCol w="325053">
                  <a:extLst>
                    <a:ext uri="{9D8B030D-6E8A-4147-A177-3AD203B41FA5}">
                      <a16:colId xmlns:a16="http://schemas.microsoft.com/office/drawing/2014/main" val="20004"/>
                    </a:ext>
                  </a:extLst>
                </a:gridCol>
                <a:gridCol w="455075">
                  <a:extLst>
                    <a:ext uri="{9D8B030D-6E8A-4147-A177-3AD203B41FA5}">
                      <a16:colId xmlns:a16="http://schemas.microsoft.com/office/drawing/2014/main" val="20005"/>
                    </a:ext>
                  </a:extLst>
                </a:gridCol>
                <a:gridCol w="455075">
                  <a:extLst>
                    <a:ext uri="{9D8B030D-6E8A-4147-A177-3AD203B41FA5}">
                      <a16:colId xmlns:a16="http://schemas.microsoft.com/office/drawing/2014/main" val="20006"/>
                    </a:ext>
                  </a:extLst>
                </a:gridCol>
              </a:tblGrid>
              <a:tr h="330926">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name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species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age</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fixed</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legs</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weight</a:t>
                      </a:r>
                    </a:p>
                  </a:txBody>
                  <a:tcPr marL="28575" marR="28575" marT="0" marB="0" anchor="ctr"/>
                </a:tc>
                <a:tc>
                  <a:txBody>
                    <a:bodyPr/>
                    <a:lstStyle/>
                    <a:p>
                      <a:pPr marL="0" marR="0" algn="ctr">
                        <a:lnSpc>
                          <a:spcPct val="200000"/>
                        </a:lnSpc>
                        <a:spcBef>
                          <a:spcPts val="0"/>
                        </a:spcBef>
                        <a:spcAft>
                          <a:spcPts val="0"/>
                        </a:spcAft>
                      </a:pPr>
                      <a:r>
                        <a:rPr lang="en-US" sz="900" b="1" spc="-50" baseline="0" dirty="0">
                          <a:solidFill>
                            <a:sysClr val="windowText" lastClr="000000"/>
                          </a:solidFill>
                          <a:effectLst/>
                          <a:latin typeface="Courier New" charset="0"/>
                          <a:ea typeface="Courier New" charset="0"/>
                          <a:cs typeface="Courier New" charset="0"/>
                        </a:rPr>
                        <a:t>adopt</a:t>
                      </a:r>
                    </a:p>
                  </a:txBody>
                  <a:tcPr marL="0" marR="0" marT="0" marB="0" anchor="ctr"/>
                </a:tc>
                <a:extLst>
                  <a:ext uri="{0D108BD9-81ED-4DB2-BD59-A6C34878D82A}">
                    <a16:rowId xmlns:a16="http://schemas.microsoft.com/office/drawing/2014/main" val="10000"/>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Snowcone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cat</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6.1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5</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1"/>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Lucky</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TRUE</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45.4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9</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2"/>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Hercules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cat</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13.4</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7</a:t>
                      </a:r>
                      <a:endParaRPr lang="en-US" sz="900" spc="-130" baseline="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3"/>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Toggle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dog</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3</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TRUE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4</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48</a:t>
                      </a:r>
                      <a:endParaRPr lang="en-US" sz="900" spc="-130" baseline="0" dirty="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3</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4"/>
                  </a:ext>
                </a:extLst>
              </a:tr>
              <a:tr h="227206">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Snuggles</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tarantula</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2</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FALSE</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8</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a:solidFill>
                            <a:schemeClr val="bg1"/>
                          </a:solidFill>
                          <a:effectLst/>
                          <a:latin typeface="Courier New" charset="0"/>
                          <a:ea typeface="Times New Roman" charset="0"/>
                        </a:rPr>
                        <a:t>0.1</a:t>
                      </a:r>
                      <a:endParaRPr lang="en-US" sz="900" spc="-130" baseline="0">
                        <a:solidFill>
                          <a:schemeClr val="bg1"/>
                        </a:solidFill>
                        <a:effectLst/>
                        <a:latin typeface="Times New Roman" charset="0"/>
                        <a:ea typeface="Arial Unicode MS" charset="0"/>
                      </a:endParaRPr>
                    </a:p>
                  </a:txBody>
                  <a:tcPr marL="28575" marR="28575" marT="0" marB="0" anchor="ctr"/>
                </a:tc>
                <a:tc>
                  <a:txBody>
                    <a:bodyPr/>
                    <a:lstStyle/>
                    <a:p>
                      <a:pPr marL="0" marR="0" algn="ctr">
                        <a:lnSpc>
                          <a:spcPct val="150000"/>
                        </a:lnSpc>
                        <a:spcBef>
                          <a:spcPts val="0"/>
                        </a:spcBef>
                        <a:spcAft>
                          <a:spcPts val="0"/>
                        </a:spcAft>
                      </a:pPr>
                      <a:r>
                        <a:rPr lang="en-US" sz="900" spc="-130" baseline="0" dirty="0">
                          <a:solidFill>
                            <a:schemeClr val="bg1"/>
                          </a:solidFill>
                          <a:effectLst/>
                          <a:latin typeface="Courier New" charset="0"/>
                          <a:ea typeface="Times New Roman" charset="0"/>
                        </a:rPr>
                        <a:t>1</a:t>
                      </a:r>
                      <a:endParaRPr lang="en-US" sz="900" spc="-130" baseline="0" dirty="0">
                        <a:solidFill>
                          <a:schemeClr val="bg1"/>
                        </a:solidFill>
                        <a:effectLst/>
                        <a:latin typeface="Times New Roman" charset="0"/>
                        <a:ea typeface="Arial Unicode MS" charset="0"/>
                      </a:endParaRPr>
                    </a:p>
                  </a:txBody>
                  <a:tcPr marL="0" marR="0" marT="0" marB="0" anchor="ctr"/>
                </a:tc>
                <a:extLst>
                  <a:ext uri="{0D108BD9-81ED-4DB2-BD59-A6C34878D82A}">
                    <a16:rowId xmlns:a16="http://schemas.microsoft.com/office/drawing/2014/main" val="10005"/>
                  </a:ext>
                </a:extLst>
              </a:tr>
            </a:tbl>
          </a:graphicData>
        </a:graphic>
      </p:graphicFrame>
      <p:sp>
        <p:nvSpPr>
          <p:cNvPr id="58" name="TextBox 57"/>
          <p:cNvSpPr txBox="1"/>
          <p:nvPr/>
        </p:nvSpPr>
        <p:spPr>
          <a:xfrm>
            <a:off x="2273450" y="2481218"/>
            <a:ext cx="2831949"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animals-table</a:t>
            </a:r>
          </a:p>
        </p:txBody>
      </p:sp>
      <p:sp>
        <p:nvSpPr>
          <p:cNvPr id="59" name="TextBox 58"/>
          <p:cNvSpPr txBox="1"/>
          <p:nvPr/>
        </p:nvSpPr>
        <p:spPr>
          <a:xfrm>
            <a:off x="6159499" y="2481217"/>
            <a:ext cx="2908301" cy="323165"/>
          </a:xfrm>
          <a:prstGeom prst="rect">
            <a:avLst/>
          </a:prstGeom>
          <a:noFill/>
        </p:spPr>
        <p:txBody>
          <a:bodyPr wrap="square" rtlCol="0">
            <a:spAutoFit/>
          </a:bodyPr>
          <a:lstStyle/>
          <a:p>
            <a:pPr algn="r"/>
            <a:r>
              <a:rPr lang="en-US" sz="1500" b="1" spc="-150">
                <a:solidFill>
                  <a:schemeClr val="bg1"/>
                </a:solidFill>
                <a:latin typeface="Courier New" charset="0"/>
                <a:ea typeface="Courier New" charset="0"/>
                <a:cs typeface="Courier New" charset="0"/>
              </a:rPr>
              <a:t>(animals-table</a:t>
            </a:r>
            <a:r>
              <a:rPr lang="en-US" sz="1500" b="1" spc="-150" dirty="0">
                <a:solidFill>
                  <a:schemeClr val="bg1"/>
                </a:solidFill>
                <a:latin typeface="Courier New" charset="0"/>
                <a:ea typeface="Courier New" charset="0"/>
                <a:cs typeface="Courier New" charset="0"/>
              </a:rPr>
              <a:t>)</a:t>
            </a:r>
          </a:p>
        </p:txBody>
      </p:sp>
      <p:sp>
        <p:nvSpPr>
          <p:cNvPr id="61" name="Rectangle 60"/>
          <p:cNvSpPr/>
          <p:nvPr/>
        </p:nvSpPr>
        <p:spPr>
          <a:xfrm>
            <a:off x="2288506" y="1066800"/>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2" name="Rectangle 61"/>
          <p:cNvSpPr/>
          <p:nvPr/>
        </p:nvSpPr>
        <p:spPr>
          <a:xfrm>
            <a:off x="5717659" y="2481218"/>
            <a:ext cx="1928733"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variation-dog-age</a:t>
            </a:r>
          </a:p>
        </p:txBody>
      </p:sp>
      <p:sp>
        <p:nvSpPr>
          <p:cNvPr id="64" name="Rectangle 63"/>
          <p:cNvSpPr/>
          <p:nvPr/>
        </p:nvSpPr>
        <p:spPr>
          <a:xfrm>
            <a:off x="4867882" y="1057789"/>
            <a:ext cx="902811"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animals</a:t>
            </a:r>
            <a:endParaRPr lang="en-US" sz="1500" dirty="0"/>
          </a:p>
        </p:txBody>
      </p:sp>
      <p:sp>
        <p:nvSpPr>
          <p:cNvPr id="65" name="Rectangle 64"/>
          <p:cNvSpPr/>
          <p:nvPr/>
        </p:nvSpPr>
        <p:spPr>
          <a:xfrm>
            <a:off x="2581883" y="5419896"/>
            <a:ext cx="4733317" cy="784830"/>
          </a:xfrm>
          <a:prstGeom prst="rect">
            <a:avLst/>
          </a:prstGeom>
        </p:spPr>
        <p:txBody>
          <a:bodyPr wrap="square">
            <a:spAutoFit/>
          </a:bodyPr>
          <a:lstStyle/>
          <a:p>
            <a:pPr>
              <a:spcAft>
                <a:spcPts val="0"/>
              </a:spcAft>
            </a:pPr>
            <a:r>
              <a:rPr lang="en-US" sz="1500" spc="-100" dirty="0">
                <a:solidFill>
                  <a:schemeClr val="bg1"/>
                </a:solidFill>
                <a:latin typeface="Courier New" charset="0"/>
                <a:ea typeface="Courier New" charset="0"/>
                <a:cs typeface="Courier New" charset="0"/>
              </a:rPr>
              <a:t>animals</a:t>
            </a:r>
          </a:p>
          <a:p>
            <a:pPr>
              <a:spcAft>
                <a:spcPts val="0"/>
              </a:spcAft>
            </a:pPr>
            <a:endParaRPr lang="en-US" sz="1500" dirty="0">
              <a:solidFill>
                <a:schemeClr val="bg1"/>
              </a:solidFill>
              <a:latin typeface="Courier New" charset="0"/>
              <a:ea typeface="Courier New" charset="0"/>
              <a:cs typeface="Courier New" charset="0"/>
            </a:endParaRPr>
          </a:p>
          <a:p>
            <a:pPr>
              <a:spcAft>
                <a:spcPts val="0"/>
              </a:spcAft>
            </a:pPr>
            <a:r>
              <a:rPr lang="en-US" sz="1500" dirty="0">
                <a:solidFill>
                  <a:schemeClr val="bg1"/>
                </a:solidFill>
                <a:latin typeface="Courier New" charset="0"/>
                <a:ea typeface="Courier New" charset="0"/>
                <a:cs typeface="Courier New" charset="0"/>
              </a:rPr>
              <a:t>.filter(is-dog)</a:t>
            </a:r>
          </a:p>
        </p:txBody>
      </p:sp>
      <p:cxnSp>
        <p:nvCxnSpPr>
          <p:cNvPr id="67" name="Straight Connector 66"/>
          <p:cNvCxnSpPr/>
          <p:nvPr/>
        </p:nvCxnSpPr>
        <p:spPr>
          <a:xfrm>
            <a:off x="2581883" y="5776183"/>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031325"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box-plot(t, “age”)</a:t>
            </a:r>
            <a:endParaRPr lang="en-US" sz="1500" b="1" dirty="0"/>
          </a:p>
        </p:txBody>
      </p:sp>
      <p:sp>
        <p:nvSpPr>
          <p:cNvPr id="69" name="Rounded Rectangle 68"/>
          <p:cNvSpPr/>
          <p:nvPr/>
        </p:nvSpPr>
        <p:spPr>
          <a:xfrm>
            <a:off x="3581400" y="5943600"/>
            <a:ext cx="706395" cy="222422"/>
          </a:xfrm>
          <a:prstGeom prst="roundRect">
            <a:avLst/>
          </a:prstGeom>
          <a:solidFill>
            <a:schemeClr val="accent1">
              <a:alpha val="53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321276" y="2730763"/>
            <a:ext cx="3260125" cy="3324048"/>
            <a:chOff x="321276" y="2730763"/>
            <a:chExt cx="3260125" cy="3324048"/>
          </a:xfrm>
        </p:grpSpPr>
        <p:cxnSp>
          <p:nvCxnSpPr>
            <p:cNvPr id="71" name="Elbow Connector 70"/>
            <p:cNvCxnSpPr>
              <a:stCxn id="69" idx="1"/>
            </p:cNvCxnSpPr>
            <p:nvPr/>
          </p:nvCxnSpPr>
          <p:spPr>
            <a:xfrm rot="10800000">
              <a:off x="1058054" y="2730763"/>
              <a:ext cx="2523347" cy="332404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Document 81"/>
            <p:cNvSpPr/>
            <p:nvPr/>
          </p:nvSpPr>
          <p:spPr>
            <a:xfrm>
              <a:off x="321276" y="3429000"/>
              <a:ext cx="1357006" cy="1990465"/>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i="1" dirty="0"/>
                <a:t>Complete a Design Recipe</a:t>
              </a:r>
              <a:r>
                <a:rPr lang="mr-IN" sz="2000" i="1" dirty="0"/>
                <a:t>…</a:t>
              </a:r>
              <a:endParaRPr lang="en-US" sz="2000" i="1" dirty="0"/>
            </a:p>
          </p:txBody>
        </p:sp>
      </p:grpSp>
      <p:sp>
        <p:nvSpPr>
          <p:cNvPr id="21" name="Rectangle 20"/>
          <p:cNvSpPr/>
          <p:nvPr/>
        </p:nvSpPr>
        <p:spPr>
          <a:xfrm>
            <a:off x="7088428" y="3092799"/>
            <a:ext cx="287258"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3</a:t>
            </a:r>
          </a:p>
        </p:txBody>
      </p:sp>
      <p:cxnSp>
        <p:nvCxnSpPr>
          <p:cNvPr id="23" name="Straight Connector 22"/>
          <p:cNvCxnSpPr/>
          <p:nvPr/>
        </p:nvCxnSpPr>
        <p:spPr>
          <a:xfrm>
            <a:off x="2590800" y="6248400"/>
            <a:ext cx="638145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8.33333E-7 3.33333E-6 L 0.37413 0.20972 " pathEditMode="relative" rAng="0" ptsTypes="AA">
                                      <p:cBhvr>
                                        <p:cTn id="39" dur="2000" fill="hold"/>
                                        <p:tgtEl>
                                          <p:spTgt spid="61"/>
                                        </p:tgtEl>
                                        <p:attrNameLst>
                                          <p:attrName>ppt_x</p:attrName>
                                          <p:attrName>ppt_y</p:attrName>
                                        </p:attrNameLst>
                                      </p:cBhvr>
                                      <p:rCtr x="18698" y="10486"/>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8.33333E-7 3.33333E-6 L -0.32118 0.39444 " pathEditMode="relative" rAng="0" ptsTypes="AA">
                                      <p:cBhvr>
                                        <p:cTn id="56" dur="2000" fill="hold"/>
                                        <p:tgtEl>
                                          <p:spTgt spid="62"/>
                                        </p:tgtEl>
                                        <p:attrNameLst>
                                          <p:attrName>ppt_x</p:attrName>
                                          <p:attrName>ppt_y</p:attrName>
                                        </p:attrNameLst>
                                      </p:cBhvr>
                                      <p:rCtr x="-16059" y="19722"/>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2.22222E-6 L -0.00052 0.60578 " pathEditMode="relative" rAng="0" ptsTypes="AA">
                                      <p:cBhvr>
                                        <p:cTn id="63" dur="2000" fill="hold"/>
                                        <p:tgtEl>
                                          <p:spTgt spid="64"/>
                                        </p:tgtEl>
                                        <p:attrNameLst>
                                          <p:attrName>ppt_x</p:attrName>
                                          <p:attrName>ppt_y</p:attrName>
                                        </p:attrNameLst>
                                      </p:cBhvr>
                                      <p:rCtr x="-35" y="30278"/>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fade">
                                      <p:cBhvr>
                                        <p:cTn id="93" dur="500"/>
                                        <p:tgtEl>
                                          <p:spTgt spid="69"/>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0"/>
      <p:bldP spid="59" grpId="0"/>
      <p:bldP spid="61" grpId="0"/>
      <p:bldP spid="61" grpId="1"/>
      <p:bldP spid="62" grpId="0"/>
      <p:bldP spid="62" grpId="1"/>
      <p:bldP spid="64" grpId="0"/>
      <p:bldP spid="64" grpId="1"/>
      <p:bldP spid="68" grpId="0"/>
      <p:bldP spid="69" grpId="0" animBg="1"/>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49.</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50</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303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Pages 53 and 54</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 two charts on Page 54 measuring?</a:t>
            </a:r>
          </a:p>
          <a:p>
            <a:pPr marL="342900" indent="-342900" eaLnBrk="1" hangingPunct="1">
              <a:spcAft>
                <a:spcPts val="600"/>
              </a:spcAft>
              <a:buClr>
                <a:srgbClr val="4C4C4C"/>
              </a:buClr>
              <a:buSzTx/>
            </a:pPr>
            <a:r>
              <a:rPr lang="en-US" altLang="en-US" sz="2200" dirty="0">
                <a:latin typeface="Arial" charset="0"/>
                <a:ea typeface="Arial" charset="0"/>
                <a:cs typeface="Arial" charset="0"/>
              </a:rPr>
              <a:t>Optional: on page 52…</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Notice</a:t>
            </a:r>
            <a:r>
              <a:rPr lang="en-US" altLang="en-US" sz="1800" dirty="0">
                <a:latin typeface="Arial" charset="0"/>
                <a:ea typeface="Arial" charset="0"/>
                <a:cs typeface="Arial" charset="0"/>
              </a:rPr>
              <a:t> about these charts?</a:t>
            </a:r>
          </a:p>
          <a:p>
            <a:pPr marL="1085850" lvl="1" indent="-342900" eaLnBrk="1" hangingPunct="1">
              <a:spcAft>
                <a:spcPts val="600"/>
              </a:spcAft>
              <a:buClr>
                <a:srgbClr val="4C4C4C"/>
              </a:buClr>
              <a:buSzTx/>
            </a:pPr>
            <a:r>
              <a:rPr lang="en-US" altLang="en-US" sz="1800" dirty="0">
                <a:latin typeface="Arial" charset="0"/>
                <a:ea typeface="Arial" charset="0"/>
                <a:cs typeface="Arial" charset="0"/>
              </a:rPr>
              <a:t>What do you </a:t>
            </a:r>
            <a:r>
              <a:rPr lang="en-US" altLang="en-US" sz="1800" b="1" dirty="0">
                <a:latin typeface="Arial" charset="0"/>
                <a:ea typeface="Arial" charset="0"/>
                <a:cs typeface="Arial" charset="0"/>
              </a:rPr>
              <a:t>Wonder?</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4958715"/>
            <a:ext cx="9144000" cy="984885"/>
          </a:xfrm>
          <a:prstGeom prst="rect">
            <a:avLst/>
          </a:prstGeom>
          <a:noFill/>
        </p:spPr>
        <p:txBody>
          <a:bodyPr wrap="square" rtlCol="0">
            <a:spAutoFit/>
          </a:bodyPr>
          <a:lstStyle/>
          <a:p>
            <a:pPr algn="ct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58</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81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are cuter, and therefore get 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61</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62.</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69496"/>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800" spc="-10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Table, labels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xs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800" spc="-100" dirty="0">
                <a:solidFill>
                  <a:schemeClr val="accent1"/>
                </a:solidFill>
                <a:latin typeface="Courier New" charset="0"/>
                <a:ea typeface="Courier New" charset="0"/>
                <a:cs typeface="Courier New" charset="0"/>
              </a:rPr>
              <a:t> </a:t>
            </a:r>
            <a:r>
              <a:rPr lang="en-US" sz="1800" spc="-100" dirty="0" err="1">
                <a:solidFill>
                  <a:schemeClr val="accent1"/>
                </a:solidFill>
                <a:latin typeface="Courier New" charset="0"/>
                <a:ea typeface="Courier New" charset="0"/>
                <a:cs typeface="Courier New" charset="0"/>
              </a:rPr>
              <a:t>Str</a:t>
            </a:r>
            <a:r>
              <a:rPr lang="en-US" sz="1800" spc="-100" dirty="0">
                <a:solidFill>
                  <a:schemeClr val="accent1"/>
                </a:solidFill>
                <a:latin typeface="Courier New" charset="0"/>
                <a:ea typeface="Courier New" charset="0"/>
                <a:cs typeface="Courier New" charset="0"/>
              </a:rPr>
              <a:t>) </a:t>
            </a:r>
            <a:r>
              <a:rPr lang="en-US" sz="1800" spc="-100" dirty="0">
                <a:solidFill>
                  <a:schemeClr val="accent1"/>
                </a:solidFill>
                <a:latin typeface="Courier New" charset="0"/>
                <a:ea typeface="Courier New" charset="0"/>
                <a:cs typeface="Courier New" charset="0"/>
                <a:sym typeface="Wingdings"/>
              </a:rPr>
              <a:t> </a:t>
            </a:r>
            <a:r>
              <a:rPr lang="en-US" sz="1800" spc="-100" dirty="0" err="1">
                <a:solidFill>
                  <a:schemeClr val="accent1"/>
                </a:solidFill>
                <a:latin typeface="Courier New" charset="0"/>
                <a:ea typeface="Courier New" charset="0"/>
                <a:cs typeface="Courier New" charset="0"/>
              </a:rPr>
              <a:t>Img</a:t>
            </a:r>
            <a:endParaRPr lang="en-US" sz="1800" spc="-10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63</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64</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65.</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5486400"/>
            <a:ext cx="8686800" cy="1184825"/>
          </a:xfrm>
        </p:spPr>
        <p:txBody>
          <a:bodyPr/>
          <a:lstStyle/>
          <a:p>
            <a:pPr>
              <a:defRPr/>
            </a:pPr>
            <a:r>
              <a:rPr lang="en-US" dirty="0"/>
              <a:t>Unit 10</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69</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pPr algn="ct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2000" spc="-100" dirty="0">
                <a:solidFill>
                  <a:schemeClr val="accent1"/>
                </a:solidFill>
                <a:latin typeface="Courier New" charset="0"/>
                <a:ea typeface="Courier New" charset="0"/>
                <a:cs typeface="Courier New" charset="0"/>
              </a:rPr>
              <a:t>labeled-</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sym typeface="Wingdings"/>
              </a:rPr>
              <a:t></a:t>
            </a:r>
            <a:r>
              <a:rPr lang="en-US" sz="2000" spc="-100" dirty="0" err="1">
                <a:solidFill>
                  <a:schemeClr val="accent1"/>
                </a:solidFill>
                <a:latin typeface="Courier New" charset="0"/>
                <a:ea typeface="Courier New" charset="0"/>
                <a:cs typeface="Courier New" charset="0"/>
              </a:rPr>
              <a:t>Img</a:t>
            </a:r>
            <a:endParaRPr lang="en-US" sz="20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70</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71</a:t>
            </a:r>
          </a:p>
        </p:txBody>
      </p:sp>
    </p:spTree>
    <p:extLst>
      <p:ext uri="{BB962C8B-B14F-4D97-AF65-F5344CB8AC3E}">
        <p14:creationId xmlns:p14="http://schemas.microsoft.com/office/powerpoint/2010/main" val="904462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11</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74</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6.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35475</TotalTime>
  <Words>5023</Words>
  <Application>Microsoft Macintosh PowerPoint</Application>
  <PresentationFormat>On-screen Show (4:3)</PresentationFormat>
  <Paragraphs>936</Paragraphs>
  <Slides>101</Slides>
  <Notes>59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101</vt:i4>
      </vt:variant>
    </vt:vector>
  </HeadingPairs>
  <TitlesOfParts>
    <vt:vector size="115" baseType="lpstr">
      <vt:lpstr>Arial Unicode MS</vt:lpstr>
      <vt:lpstr>ＭＳ Ｐゴシック</vt:lpstr>
      <vt:lpstr>Arial</vt:lpstr>
      <vt:lpstr>Century Gothic</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get-row</vt:lpstr>
      <vt:lpstr>Getting columns from a Row</vt:lpstr>
      <vt:lpstr>Writing examples</vt:lpstr>
      <vt:lpstr>Unit 2</vt:lpstr>
      <vt:lpstr>The animals dataset</vt:lpstr>
      <vt:lpstr>The animals dataset</vt:lpstr>
      <vt:lpstr>The animals dataset</vt:lpstr>
      <vt:lpstr>Question Types</vt:lpstr>
      <vt:lpstr>Question Types</vt:lpstr>
      <vt:lpstr>Threats to Validity</vt:lpstr>
      <vt:lpstr>Project: Choose Your Dataset!</vt:lpstr>
      <vt:lpstr>Unit 3</vt:lpstr>
      <vt:lpstr>Defining Values</vt:lpstr>
      <vt:lpstr>Defining Functions</vt:lpstr>
      <vt:lpstr>Defining Functions</vt:lpstr>
      <vt:lpstr>The Design Recipe in Your Classroom</vt:lpstr>
      <vt:lpstr>Defining Functions</vt:lpstr>
      <vt:lpstr>Defining Functions</vt:lpstr>
      <vt:lpstr>Unit 4</vt:lpstr>
      <vt:lpstr>Review and Introduction</vt:lpstr>
      <vt:lpstr>Introducing Methods</vt:lpstr>
      <vt:lpstr>More Table Methods</vt:lpstr>
      <vt:lpstr>More Table Methods</vt:lpstr>
      <vt:lpstr>More Table Methods</vt:lpstr>
      <vt:lpstr>Unit 5</vt:lpstr>
      <vt:lpstr>Review</vt:lpstr>
      <vt:lpstr>Introducing Table Plans</vt:lpstr>
      <vt:lpstr>Introducing Table Plans</vt:lpstr>
      <vt:lpstr>Table Plans</vt:lpstr>
      <vt:lpstr>Table Plan Practice</vt:lpstr>
      <vt:lpstr>Your Dataset</vt:lpstr>
      <vt:lpstr>Unit 6</vt:lpstr>
      <vt:lpstr>Visualizing Quantity</vt:lpstr>
      <vt:lpstr>Bar and Pie Charts</vt:lpstr>
      <vt:lpstr>PowerPoint Presentation</vt:lpstr>
      <vt:lpstr>PowerPoint Presentation</vt:lpstr>
      <vt:lpstr>Unit 7</vt:lpstr>
      <vt:lpstr>What do you think?</vt:lpstr>
      <vt:lpstr>Mean</vt:lpstr>
      <vt:lpstr>Median</vt:lpstr>
      <vt:lpstr>Modes</vt:lpstr>
      <vt:lpstr>Which measure is “best”?</vt:lpstr>
      <vt:lpstr>What do you think?</vt:lpstr>
      <vt:lpstr>Variation Matters</vt:lpstr>
      <vt:lpstr>Variation Matters</vt:lpstr>
      <vt:lpstr>variation-dog-plot</vt:lpstr>
      <vt:lpstr>Fake News</vt:lpstr>
      <vt:lpstr>Your dataset</vt:lpstr>
      <vt:lpstr>Unit 8</vt:lpstr>
      <vt:lpstr>Visualizing Frequency</vt:lpstr>
      <vt:lpstr>Bins and Spread</vt:lpstr>
      <vt:lpstr>Which Chart is Best?</vt:lpstr>
      <vt:lpstr>Unit 9</vt:lpstr>
      <vt:lpstr>Do Now</vt:lpstr>
      <vt:lpstr>Scatter plots</vt:lpstr>
      <vt:lpstr>PowerPoint Presentation</vt:lpstr>
      <vt:lpstr>PowerPoint Presentation</vt:lpstr>
      <vt:lpstr>PowerPoint Presentation</vt:lpstr>
      <vt:lpstr>Your Dataset</vt:lpstr>
      <vt:lpstr>Unit 10</vt:lpstr>
      <vt:lpstr>PowerPoint Presentation</vt:lpstr>
      <vt:lpstr>PowerPoint Presentation</vt:lpstr>
      <vt:lpstr>PowerPoint Presentation</vt:lpstr>
      <vt:lpstr>Practice Making Scatterplots</vt:lpstr>
      <vt:lpstr>PowerPoint Presentation</vt:lpstr>
      <vt:lpstr>Unit 11</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865</cp:revision>
  <cp:lastPrinted>2010-06-15T20:49:49Z</cp:lastPrinted>
  <dcterms:created xsi:type="dcterms:W3CDTF">2015-08-09T14:46:48Z</dcterms:created>
  <dcterms:modified xsi:type="dcterms:W3CDTF">2018-07-11T17:02:15Z</dcterms:modified>
  <cp:category/>
</cp:coreProperties>
</file>